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78" r:id="rId3"/>
    <p:sldId id="279" r:id="rId4"/>
    <p:sldId id="280" r:id="rId5"/>
    <p:sldId id="281" r:id="rId6"/>
    <p:sldId id="283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33" userDrawn="1">
          <p15:clr>
            <a:srgbClr val="A4A3A4"/>
          </p15:clr>
        </p15:guide>
        <p15:guide id="2" pos="18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C4D4"/>
    <a:srgbClr val="CA6F59"/>
    <a:srgbClr val="DAA500"/>
    <a:srgbClr val="F16856"/>
    <a:srgbClr val="DE6352"/>
    <a:srgbClr val="E35C4E"/>
    <a:srgbClr val="FF9678"/>
    <a:srgbClr val="D45746"/>
    <a:srgbClr val="79DEEF"/>
    <a:srgbClr val="3535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61"/>
    <p:restoredTop sz="96296"/>
  </p:normalViewPr>
  <p:slideViewPr>
    <p:cSldViewPr snapToGrid="0" snapToObjects="1" showGuides="1">
      <p:cViewPr>
        <p:scale>
          <a:sx n="97" d="100"/>
          <a:sy n="97" d="100"/>
        </p:scale>
        <p:origin x="224" y="240"/>
      </p:cViewPr>
      <p:guideLst>
        <p:guide orient="horz" pos="4133"/>
        <p:guide pos="18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144D41-4A41-1441-BD03-BD94F2239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38FB6F-45C9-E84F-97D4-3C7035DD8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073ABF-64D7-814B-8C19-959BA672A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5161B5-505B-0448-B4E9-2AE4D483C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C8ED61-5D86-6247-A9FE-5E7D82347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50870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CAE746-2219-C546-93B8-71706F057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F80EA5-3D5C-F04F-AA05-5810CD3044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38C1CA-74DB-ED42-BD5C-FD38CF447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8F69F-8FA3-024B-8590-E6FCF35C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9E3919-120E-0240-B0F6-E6709F6E2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18160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5BE44C6-BAEA-EB4A-BE7B-AC0D201EA4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27D8A4-EF39-CB4B-BD67-9CFD44AE4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E91EB2-6E45-EA4B-A143-C8F617B11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626A72-457D-824B-B0E0-56949F970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22239C-0EA7-874A-A82F-00D300FA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86457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90CA6D-D45C-7A40-A186-593533444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17DDC2-3F39-D54D-8A8D-0B15E4878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07B044-315F-5F4B-98BC-8E96324E5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D49533-F204-AA4E-878D-27BED5EE2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CEDBE1-C6BF-1840-BA70-3AA33B9F8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7103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79947-4EED-4349-835F-C1D8E5F06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116D03-0DA5-B14B-9A92-04AF77498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300EE8-2206-C345-8DEF-9694DFE10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5B97C9-B085-3244-AC58-3F49A24F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9BD09E-123C-9344-B668-61792E83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93516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444D2-1F78-2B41-884A-44E3C401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A1B371-7E72-644C-BE9F-97AEE1EBB4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02D359-034B-4842-B167-A3B0C00BAF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CB5B5D-DD59-8D42-BDC8-BA0D62676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1395EF-64BB-FE41-9C8F-FDCB3ABB5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0092C2-C9F2-AE4D-A01A-9DC01DB44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07175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BF9F6-2DA0-834E-B472-D730906E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9B0B0B-9678-1E4C-9470-4DDEE723A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50454D-0890-9143-84C4-98D6CB0255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CFD2B7-F93F-4B47-9566-81F4C9C9AE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12232A2-5F7D-3445-B192-8A6F6DC01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58CD9DC-921B-3643-B454-B9547D437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B1AA063-7584-2B49-9334-645B2FB62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2E2303-E0CC-104D-9D81-12489DE41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71884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C03614-77D3-8B43-B2E2-96DA49498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BFD3A5D-BDA2-2F40-A56A-0AA5C096E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DA7ADD-700B-E143-AFD1-00ED42A4C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5C9A82-8594-6940-8741-0855F7EFF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2011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C25ECE1-7C9F-2140-A921-D71F8871D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D872FF-4FE8-454B-A850-00E9FEAFB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48FA85-7107-2646-95E0-CE0AC173B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78458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E1972D-639F-9344-892B-54D9E23C5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EE5ABF-32AA-BE4E-AB2F-D5BF78732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71FFDE-7D00-7E48-998D-9487C9B29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7EDBF8-B0E3-D44F-9057-EC9AA36D0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93EE35-542F-744E-ADF9-84D857DFF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424499-0A96-BE4A-A1D0-EE694196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60512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08B6A-86C8-3641-8ECC-15720A146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1734B40-B3FD-0D4A-8833-FD07DDDF5C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E46A8C-B795-1A44-9A97-F3E8B3C6F6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7B2E41-8C11-904E-934B-DB7B87EBE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FFBCCA-2336-A64F-8FA8-89C4E91FB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28B988-0BEB-E346-BD26-A361FE6F2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0458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691D5F-EF91-874A-B80A-6A3645575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3804F7-A1D5-734C-B22C-8955679E3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7EF273-1A25-B346-A8B7-9F164E55F3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43310-E360-DD48-92C4-D1D70C672453}" type="datetimeFigureOut">
              <a:rPr kumimoji="1" lang="ko-Kore-KR" altLang="en-US" smtClean="0"/>
              <a:t>2021. 10. 27.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AD8216-DE5B-C24A-8745-225458851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57155D-3757-1F46-8B37-004EA263E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6391E-1BA5-C242-88A6-CEB8B63804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399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066D4385-677D-6C42-BC60-084C284AE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그림 22" descr="가구, 카페트이(가) 표시된 사진&#10;&#10;자동 생성된 설명">
            <a:extLst>
              <a:ext uri="{FF2B5EF4-FFF2-40B4-BE49-F238E27FC236}">
                <a16:creationId xmlns:a16="http://schemas.microsoft.com/office/drawing/2014/main" id="{48C9BF8D-E251-7D46-8142-709D4D564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733753"/>
            <a:ext cx="12192000" cy="1736298"/>
          </a:xfrm>
          <a:prstGeom prst="rect">
            <a:avLst/>
          </a:prstGeom>
          <a:pattFill prst="pct30">
            <a:fgClr>
              <a:schemeClr val="tx2">
                <a:lumMod val="60000"/>
                <a:lumOff val="40000"/>
              </a:schemeClr>
            </a:fgClr>
            <a:bgClr>
              <a:schemeClr val="bg1"/>
            </a:bgClr>
          </a:pattFill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99D15EF-D4B8-A847-B25A-AC26C2DFD1DA}"/>
              </a:ext>
            </a:extLst>
          </p:cNvPr>
          <p:cNvSpPr/>
          <p:nvPr/>
        </p:nvSpPr>
        <p:spPr>
          <a:xfrm>
            <a:off x="0" y="4717774"/>
            <a:ext cx="12192000" cy="176253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D14032-812B-2F4B-8DE2-997EFCF6578E}"/>
              </a:ext>
            </a:extLst>
          </p:cNvPr>
          <p:cNvSpPr txBox="1"/>
          <p:nvPr/>
        </p:nvSpPr>
        <p:spPr>
          <a:xfrm>
            <a:off x="2650987" y="4747005"/>
            <a:ext cx="6890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spc="3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cs typeface="AL BAYAN PLAIN" pitchFamily="2" charset="-78"/>
              </a:rPr>
              <a:t>Safe Driving Helper</a:t>
            </a:r>
            <a:endParaRPr lang="ko-KR" altLang="en-US" sz="5400" b="1" spc="3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  <a:cs typeface="AL BAYAN PLAIN" pitchFamily="2" charset="-7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913DC3-F83D-5C47-A905-4B469CE82916}"/>
              </a:ext>
            </a:extLst>
          </p:cNvPr>
          <p:cNvSpPr txBox="1"/>
          <p:nvPr/>
        </p:nvSpPr>
        <p:spPr>
          <a:xfrm>
            <a:off x="3982824" y="569912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spc="200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어드벤처 디자인 </a:t>
            </a:r>
            <a:r>
              <a:rPr lang="en-US" altLang="ko-KR" b="1" spc="200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2021</a:t>
            </a:r>
            <a:r>
              <a:rPr lang="ko-KR" altLang="en-US" b="1" spc="200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중간발표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84F2E2-DE70-0C4E-8CD9-1B1DF052D491}"/>
              </a:ext>
            </a:extLst>
          </p:cNvPr>
          <p:cNvSpPr txBox="1"/>
          <p:nvPr/>
        </p:nvSpPr>
        <p:spPr>
          <a:xfrm>
            <a:off x="1993909" y="6041954"/>
            <a:ext cx="2128246" cy="315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50" b="1" dirty="0" err="1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경희대학교</a:t>
            </a:r>
            <a:r>
              <a:rPr lang="ko-KR" altLang="en-US" sz="1450" b="1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전자공학과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115D87-4079-2F4C-B714-612C9B39FD18}"/>
              </a:ext>
            </a:extLst>
          </p:cNvPr>
          <p:cNvSpPr txBox="1"/>
          <p:nvPr/>
        </p:nvSpPr>
        <p:spPr>
          <a:xfrm>
            <a:off x="4063349" y="6039214"/>
            <a:ext cx="1928452" cy="315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50" b="1" dirty="0" err="1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노병석</a:t>
            </a:r>
            <a:r>
              <a:rPr lang="ko-KR" altLang="en-US" sz="1450" b="1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</a:t>
            </a:r>
            <a:r>
              <a:rPr lang="en-US" altLang="ko-KR" sz="1450" b="1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2019103948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5F0001-5F0D-B749-9477-24DDB74E6DD5}"/>
              </a:ext>
            </a:extLst>
          </p:cNvPr>
          <p:cNvSpPr txBox="1"/>
          <p:nvPr/>
        </p:nvSpPr>
        <p:spPr>
          <a:xfrm>
            <a:off x="6030204" y="6044364"/>
            <a:ext cx="1928452" cy="315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50" b="1" dirty="0" err="1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송민철</a:t>
            </a:r>
            <a:r>
              <a:rPr lang="ko-KR" altLang="en-US" sz="1450" b="1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</a:t>
            </a:r>
            <a:r>
              <a:rPr lang="en-US" altLang="ko-KR" sz="1450" b="1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2019103980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869C03-8DCD-6D4B-A667-59E06B3BE575}"/>
              </a:ext>
            </a:extLst>
          </p:cNvPr>
          <p:cNvSpPr txBox="1"/>
          <p:nvPr/>
        </p:nvSpPr>
        <p:spPr>
          <a:xfrm>
            <a:off x="7958656" y="6036776"/>
            <a:ext cx="1928452" cy="315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50" b="1" dirty="0" err="1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조수연</a:t>
            </a:r>
            <a:r>
              <a:rPr lang="ko-KR" altLang="en-US" sz="1450" b="1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</a:t>
            </a:r>
            <a:r>
              <a:rPr lang="en-US" altLang="ko-KR" sz="1450" b="1" dirty="0">
                <a:solidFill>
                  <a:schemeClr val="bg1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2019110518</a:t>
            </a:r>
            <a:endParaRPr lang="ko-KR" altLang="en-US" sz="1450" b="1" dirty="0">
              <a:solidFill>
                <a:schemeClr val="bg1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5536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C3D9D16-8AC5-4545-A846-D7BB0301ED9C}"/>
              </a:ext>
            </a:extLst>
          </p:cNvPr>
          <p:cNvSpPr txBox="1"/>
          <p:nvPr/>
        </p:nvSpPr>
        <p:spPr>
          <a:xfrm>
            <a:off x="0" y="89096"/>
            <a:ext cx="2763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3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Safe Driving Helper</a:t>
            </a:r>
            <a:endParaRPr lang="ko-KR" altLang="en-US" sz="1400" b="1" spc="3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9AA0440-489A-CC42-8B27-70801CA5150F}"/>
              </a:ext>
            </a:extLst>
          </p:cNvPr>
          <p:cNvSpPr/>
          <p:nvPr/>
        </p:nvSpPr>
        <p:spPr>
          <a:xfrm>
            <a:off x="2131921" y="1608544"/>
            <a:ext cx="7373256" cy="10462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786FE69-1F7C-FB4E-8CCF-5B85C43F84B9}"/>
              </a:ext>
            </a:extLst>
          </p:cNvPr>
          <p:cNvSpPr/>
          <p:nvPr/>
        </p:nvSpPr>
        <p:spPr>
          <a:xfrm>
            <a:off x="2747180" y="4682155"/>
            <a:ext cx="6757995" cy="1046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2BD7968-28D8-AD4A-8AB6-B93DCD9F6B2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9"/>
                    </a14:imgEffect>
                    <a14:imgEffect>
                      <a14:saturation sat="0"/>
                    </a14:imgEffect>
                    <a14:imgEffect>
                      <a14:brightnessContrast bright="42000" contrast="-6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40524" flipH="1">
            <a:off x="613522" y="1587586"/>
            <a:ext cx="1203889" cy="1203889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DC7CC91-3053-E843-B876-8178D9BD42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-4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20663" y="4837104"/>
            <a:ext cx="887612" cy="887612"/>
          </a:xfrm>
          <a:prstGeom prst="rect">
            <a:avLst/>
          </a:prstGeom>
        </p:spPr>
      </p:pic>
      <p:grpSp>
        <p:nvGrpSpPr>
          <p:cNvPr id="43" name="그룹 42">
            <a:extLst>
              <a:ext uri="{FF2B5EF4-FFF2-40B4-BE49-F238E27FC236}">
                <a16:creationId xmlns:a16="http://schemas.microsoft.com/office/drawing/2014/main" id="{861D4876-4C52-0649-8A8F-367C3870F09C}"/>
              </a:ext>
            </a:extLst>
          </p:cNvPr>
          <p:cNvGrpSpPr/>
          <p:nvPr/>
        </p:nvGrpSpPr>
        <p:grpSpPr>
          <a:xfrm>
            <a:off x="1374945" y="3139864"/>
            <a:ext cx="4325829" cy="2584852"/>
            <a:chOff x="1321936" y="2821812"/>
            <a:chExt cx="4325829" cy="2584852"/>
          </a:xfrm>
        </p:grpSpPr>
        <p:sp>
          <p:nvSpPr>
            <p:cNvPr id="28" name="막힌 원호[B] 27">
              <a:extLst>
                <a:ext uri="{FF2B5EF4-FFF2-40B4-BE49-F238E27FC236}">
                  <a16:creationId xmlns:a16="http://schemas.microsoft.com/office/drawing/2014/main" id="{ADD404E3-9360-D34C-8ACD-5456B7319393}"/>
                </a:ext>
              </a:extLst>
            </p:cNvPr>
            <p:cNvSpPr/>
            <p:nvPr/>
          </p:nvSpPr>
          <p:spPr>
            <a:xfrm rot="16200000">
              <a:off x="1334370" y="2813035"/>
              <a:ext cx="2581195" cy="2606063"/>
            </a:xfrm>
            <a:prstGeom prst="blockArc">
              <a:avLst>
                <a:gd name="adj1" fmla="val 10800000"/>
                <a:gd name="adj2" fmla="val 21599993"/>
                <a:gd name="adj3" fmla="val 4062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52E61EE-21DE-E843-B494-7DA75299230C}"/>
                </a:ext>
              </a:extLst>
            </p:cNvPr>
            <p:cNvSpPr/>
            <p:nvPr/>
          </p:nvSpPr>
          <p:spPr>
            <a:xfrm>
              <a:off x="2542472" y="2821812"/>
              <a:ext cx="3105293" cy="104621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F2A88B0B-6805-5D40-91BC-46CB75C6EBEE}"/>
              </a:ext>
            </a:extLst>
          </p:cNvPr>
          <p:cNvGrpSpPr/>
          <p:nvPr/>
        </p:nvGrpSpPr>
        <p:grpSpPr>
          <a:xfrm>
            <a:off x="5745707" y="1608544"/>
            <a:ext cx="5131703" cy="2581195"/>
            <a:chOff x="5692698" y="1290492"/>
            <a:chExt cx="5131703" cy="258119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412D831-0D5B-394D-AEEA-CF830B4186C1}"/>
                </a:ext>
              </a:extLst>
            </p:cNvPr>
            <p:cNvSpPr/>
            <p:nvPr/>
          </p:nvSpPr>
          <p:spPr>
            <a:xfrm>
              <a:off x="5692698" y="2825469"/>
              <a:ext cx="3911170" cy="1046218"/>
            </a:xfrm>
            <a:prstGeom prst="rect">
              <a:avLst/>
            </a:prstGeom>
            <a:solidFill>
              <a:srgbClr val="DAA500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5" name="막힌 원호[B] 4">
              <a:extLst>
                <a:ext uri="{FF2B5EF4-FFF2-40B4-BE49-F238E27FC236}">
                  <a16:creationId xmlns:a16="http://schemas.microsoft.com/office/drawing/2014/main" id="{3AA68DC2-C2F9-1C45-8A65-3A73A62C524E}"/>
                </a:ext>
              </a:extLst>
            </p:cNvPr>
            <p:cNvSpPr/>
            <p:nvPr/>
          </p:nvSpPr>
          <p:spPr>
            <a:xfrm rot="5400000">
              <a:off x="8230772" y="1278058"/>
              <a:ext cx="2581195" cy="2606063"/>
            </a:xfrm>
            <a:prstGeom prst="blockArc">
              <a:avLst>
                <a:gd name="adj1" fmla="val 10800000"/>
                <a:gd name="adj2" fmla="val 21599993"/>
                <a:gd name="adj3" fmla="val 40620"/>
              </a:avLst>
            </a:prstGeom>
            <a:solidFill>
              <a:srgbClr val="DAA500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98581CE-BEF8-5045-9055-55EB7EDCF24F}"/>
              </a:ext>
            </a:extLst>
          </p:cNvPr>
          <p:cNvSpPr txBox="1"/>
          <p:nvPr/>
        </p:nvSpPr>
        <p:spPr>
          <a:xfrm>
            <a:off x="2187359" y="1967664"/>
            <a:ext cx="1012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dirty="0"/>
              <a:t>C</a:t>
            </a:r>
            <a:r>
              <a:rPr kumimoji="1" lang="en-US" altLang="ko-KR" sz="1600" dirty="0"/>
              <a:t>oncept</a:t>
            </a:r>
            <a:endParaRPr kumimoji="1" lang="ko-Kore-KR" altLang="en-US" sz="2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F74A3E-665B-614F-B7C8-B980995FD619}"/>
              </a:ext>
            </a:extLst>
          </p:cNvPr>
          <p:cNvSpPr txBox="1"/>
          <p:nvPr/>
        </p:nvSpPr>
        <p:spPr>
          <a:xfrm>
            <a:off x="3193775" y="2108355"/>
            <a:ext cx="6346442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자동차 등록대수 </a:t>
            </a:r>
            <a:r>
              <a:rPr lang="en-US" altLang="ko-KR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2,400</a:t>
            </a:r>
            <a:r>
              <a:rPr lang="ko-KR" altLang="en-US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만대</a:t>
            </a:r>
            <a:r>
              <a:rPr lang="en-US" altLang="ko-KR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 </a:t>
            </a:r>
            <a:r>
              <a:rPr lang="ko-KR" altLang="en-US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  하루 발생 사고 </a:t>
            </a:r>
            <a:r>
              <a:rPr lang="en-US" altLang="ko-KR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600</a:t>
            </a:r>
            <a:r>
              <a:rPr lang="ko-KR" altLang="en-US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건</a:t>
            </a:r>
            <a:r>
              <a:rPr lang="en-US" altLang="ko-KR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 </a:t>
            </a:r>
            <a:r>
              <a:rPr lang="ko-KR" altLang="en-US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  사망자</a:t>
            </a:r>
            <a:r>
              <a:rPr lang="en-US" altLang="ko-KR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,</a:t>
            </a:r>
            <a:r>
              <a:rPr lang="ko-KR" altLang="en-US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 부상자 </a:t>
            </a:r>
            <a:r>
              <a:rPr lang="en-US" altLang="ko-KR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900</a:t>
            </a:r>
            <a:r>
              <a:rPr lang="ko-KR" altLang="en-US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명</a:t>
            </a:r>
            <a:endParaRPr kumimoji="1" lang="ko-Kore-KR" altLang="en-US" sz="1400" dirty="0"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7BB2D79-BB5F-2946-9094-023D2BE3E826}"/>
              </a:ext>
            </a:extLst>
          </p:cNvPr>
          <p:cNvSpPr txBox="1"/>
          <p:nvPr/>
        </p:nvSpPr>
        <p:spPr>
          <a:xfrm>
            <a:off x="3198104" y="1810047"/>
            <a:ext cx="7140592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실제 우리 주변에서 일어나는 문제점들을 해소할 수 있는 것을 만들어보자</a:t>
            </a:r>
            <a:r>
              <a:rPr kumimoji="1" lang="en-US" altLang="ko-KR" sz="1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C50FCE8-31D0-DB49-AEAC-6231B094E031}"/>
              </a:ext>
            </a:extLst>
          </p:cNvPr>
          <p:cNvSpPr txBox="1"/>
          <p:nvPr/>
        </p:nvSpPr>
        <p:spPr>
          <a:xfrm>
            <a:off x="10701561" y="6415172"/>
            <a:ext cx="14904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chemeClr val="bg1">
                    <a:lumMod val="8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자료 </a:t>
            </a:r>
            <a:r>
              <a:rPr lang="en-US" altLang="ko-KR" sz="1050" dirty="0">
                <a:solidFill>
                  <a:schemeClr val="bg1">
                    <a:lumMod val="8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:</a:t>
            </a:r>
            <a:r>
              <a:rPr lang="ko-KR" altLang="en-US" sz="1050" dirty="0">
                <a:solidFill>
                  <a:schemeClr val="bg1">
                    <a:lumMod val="8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 한국도로공사</a:t>
            </a:r>
            <a:endParaRPr lang="en-US" altLang="ko-KR" sz="1050" dirty="0">
              <a:solidFill>
                <a:schemeClr val="bg1">
                  <a:lumMod val="8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5FC7DB6-26A4-7947-9DE5-BDCF524FD231}"/>
              </a:ext>
            </a:extLst>
          </p:cNvPr>
          <p:cNvSpPr txBox="1"/>
          <p:nvPr/>
        </p:nvSpPr>
        <p:spPr>
          <a:xfrm>
            <a:off x="5777893" y="3587185"/>
            <a:ext cx="1080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R</a:t>
            </a:r>
            <a:r>
              <a:rPr kumimoji="1" lang="en-US" altLang="ko-Kore-KR" sz="1600" dirty="0"/>
              <a:t>esearch</a:t>
            </a:r>
            <a:endParaRPr kumimoji="1" lang="ko-Kore-KR" altLang="en-US" sz="1600" dirty="0"/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53EF9B2E-5B19-1848-B150-8246976754AF}"/>
              </a:ext>
            </a:extLst>
          </p:cNvPr>
          <p:cNvGrpSpPr/>
          <p:nvPr/>
        </p:nvGrpSpPr>
        <p:grpSpPr>
          <a:xfrm>
            <a:off x="6948806" y="3324834"/>
            <a:ext cx="1772114" cy="1546935"/>
            <a:chOff x="6886893" y="2985766"/>
            <a:chExt cx="1772114" cy="1546935"/>
          </a:xfrm>
        </p:grpSpPr>
        <p:cxnSp>
          <p:nvCxnSpPr>
            <p:cNvPr id="50" name="직선 연결선[R] 49">
              <a:extLst>
                <a:ext uri="{FF2B5EF4-FFF2-40B4-BE49-F238E27FC236}">
                  <a16:creationId xmlns:a16="http://schemas.microsoft.com/office/drawing/2014/main" id="{EF9F40A1-D50D-264C-95C8-C7439E122533}"/>
                </a:ext>
              </a:extLst>
            </p:cNvPr>
            <p:cNvCxnSpPr/>
            <p:nvPr/>
          </p:nvCxnSpPr>
          <p:spPr>
            <a:xfrm>
              <a:off x="7542183" y="2997724"/>
              <a:ext cx="1116824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E4C810D7-3CF9-FA49-A53C-FE2720F8D699}"/>
                </a:ext>
              </a:extLst>
            </p:cNvPr>
            <p:cNvGrpSpPr/>
            <p:nvPr/>
          </p:nvGrpSpPr>
          <p:grpSpPr>
            <a:xfrm>
              <a:off x="6886893" y="2985766"/>
              <a:ext cx="1772114" cy="1546935"/>
              <a:chOff x="6743672" y="2985766"/>
              <a:chExt cx="1772114" cy="1546935"/>
            </a:xfrm>
          </p:grpSpPr>
          <p:sp>
            <p:nvSpPr>
              <p:cNvPr id="45" name="막힌 원호[B] 44">
                <a:extLst>
                  <a:ext uri="{FF2B5EF4-FFF2-40B4-BE49-F238E27FC236}">
                    <a16:creationId xmlns:a16="http://schemas.microsoft.com/office/drawing/2014/main" id="{E173F219-3D5F-1D46-8082-E9AF6A430917}"/>
                  </a:ext>
                </a:extLst>
              </p:cNvPr>
              <p:cNvSpPr/>
              <p:nvPr/>
            </p:nvSpPr>
            <p:spPr>
              <a:xfrm>
                <a:off x="6743673" y="2985766"/>
                <a:ext cx="1520329" cy="1534977"/>
              </a:xfrm>
              <a:prstGeom prst="blockArc">
                <a:avLst>
                  <a:gd name="adj1" fmla="val 10800000"/>
                  <a:gd name="adj2" fmla="val 17920426"/>
                  <a:gd name="adj3" fmla="val 41863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막힌 원호[B] 45">
                <a:extLst>
                  <a:ext uri="{FF2B5EF4-FFF2-40B4-BE49-F238E27FC236}">
                    <a16:creationId xmlns:a16="http://schemas.microsoft.com/office/drawing/2014/main" id="{B0E9AC95-812E-9240-8226-6778981F0DA5}"/>
                  </a:ext>
                </a:extLst>
              </p:cNvPr>
              <p:cNvSpPr/>
              <p:nvPr/>
            </p:nvSpPr>
            <p:spPr>
              <a:xfrm>
                <a:off x="6743672" y="2997724"/>
                <a:ext cx="1520329" cy="1534977"/>
              </a:xfrm>
              <a:prstGeom prst="blockArc">
                <a:avLst>
                  <a:gd name="adj1" fmla="val 19417930"/>
                  <a:gd name="adj2" fmla="val 21599993"/>
                  <a:gd name="adj3" fmla="val 4062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막힌 원호[B] 46">
                <a:extLst>
                  <a:ext uri="{FF2B5EF4-FFF2-40B4-BE49-F238E27FC236}">
                    <a16:creationId xmlns:a16="http://schemas.microsoft.com/office/drawing/2014/main" id="{2BFE612D-E22D-4D4B-87CC-2BC45B35A154}"/>
                  </a:ext>
                </a:extLst>
              </p:cNvPr>
              <p:cNvSpPr/>
              <p:nvPr/>
            </p:nvSpPr>
            <p:spPr>
              <a:xfrm>
                <a:off x="6748785" y="2988718"/>
                <a:ext cx="1520329" cy="1534977"/>
              </a:xfrm>
              <a:prstGeom prst="blockArc">
                <a:avLst>
                  <a:gd name="adj1" fmla="val 17968417"/>
                  <a:gd name="adj2" fmla="val 19325355"/>
                  <a:gd name="adj3" fmla="val 41588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1" name="직선 연결선[R] 50">
                <a:extLst>
                  <a:ext uri="{FF2B5EF4-FFF2-40B4-BE49-F238E27FC236}">
                    <a16:creationId xmlns:a16="http://schemas.microsoft.com/office/drawing/2014/main" id="{A39D54B7-E17C-9A49-9E79-3742E4E328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73612" y="3269133"/>
                <a:ext cx="642174" cy="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7CBA1D61-212C-5741-8AA6-945C7546D408}"/>
                </a:ext>
              </a:extLst>
            </p:cNvPr>
            <p:cNvCxnSpPr>
              <a:cxnSpLocks/>
            </p:cNvCxnSpPr>
            <p:nvPr/>
          </p:nvCxnSpPr>
          <p:spPr>
            <a:xfrm>
              <a:off x="8191337" y="3534032"/>
              <a:ext cx="467670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74F30B84-CDC8-B746-B00B-947D4D82D75E}"/>
              </a:ext>
            </a:extLst>
          </p:cNvPr>
          <p:cNvSpPr txBox="1"/>
          <p:nvPr/>
        </p:nvSpPr>
        <p:spPr>
          <a:xfrm>
            <a:off x="8691130" y="3222957"/>
            <a:ext cx="14904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졸음</a:t>
            </a: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,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 </a:t>
            </a:r>
            <a:r>
              <a:rPr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주시태만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EF790CB-0E9B-A34C-89CA-63809848C0C0}"/>
              </a:ext>
            </a:extLst>
          </p:cNvPr>
          <p:cNvSpPr txBox="1"/>
          <p:nvPr/>
        </p:nvSpPr>
        <p:spPr>
          <a:xfrm>
            <a:off x="8691129" y="3486768"/>
            <a:ext cx="14904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과속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78979BF-7902-F84E-A667-08E3D067EC9A}"/>
              </a:ext>
            </a:extLst>
          </p:cNvPr>
          <p:cNvSpPr txBox="1"/>
          <p:nvPr/>
        </p:nvSpPr>
        <p:spPr>
          <a:xfrm>
            <a:off x="8699131" y="3764687"/>
            <a:ext cx="14904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기타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D7E2124-8C87-2243-AE2B-AE68364703E7}"/>
              </a:ext>
            </a:extLst>
          </p:cNvPr>
          <p:cNvSpPr txBox="1"/>
          <p:nvPr/>
        </p:nvSpPr>
        <p:spPr>
          <a:xfrm>
            <a:off x="1868490" y="3587184"/>
            <a:ext cx="1080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600" dirty="0"/>
              <a:t>R</a:t>
            </a:r>
            <a:r>
              <a:rPr kumimoji="1" lang="en-US" altLang="ko-Kore-KR" sz="1600" dirty="0"/>
              <a:t>esearch</a:t>
            </a:r>
            <a:endParaRPr kumimoji="1" lang="ko-Kore-KR" altLang="en-US" sz="16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D0320FE-52C8-BE41-807E-65CE5F1ABE05}"/>
              </a:ext>
            </a:extLst>
          </p:cNvPr>
          <p:cNvSpPr txBox="1"/>
          <p:nvPr/>
        </p:nvSpPr>
        <p:spPr>
          <a:xfrm>
            <a:off x="3076769" y="3221322"/>
            <a:ext cx="2449388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사고 예방을 위한 기존 제품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  <a:p>
            <a:endParaRPr lang="en-US" altLang="ko-KR" sz="9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  <a:p>
            <a:pPr marL="171450" indent="-171450">
              <a:buFontTx/>
              <a:buChar char="-"/>
            </a:pP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졸음운전 방지 </a:t>
            </a:r>
            <a:r>
              <a:rPr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알람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  <a:p>
            <a:pPr marL="171450" indent="-171450">
              <a:buFontTx/>
              <a:buChar char="-"/>
            </a:pP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음주운전 자가진단 키트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B4C90AD-993B-1D42-8858-D20155EC03B7}"/>
              </a:ext>
            </a:extLst>
          </p:cNvPr>
          <p:cNvSpPr txBox="1"/>
          <p:nvPr/>
        </p:nvSpPr>
        <p:spPr>
          <a:xfrm>
            <a:off x="4142390" y="4837841"/>
            <a:ext cx="38218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안전한 도로를 만들 수는 없을까</a:t>
            </a:r>
            <a:r>
              <a:rPr kumimoji="1" lang="en-US" altLang="ko-KR" sz="4400" dirty="0">
                <a:latin typeface="Dotum" panose="020B0600000101010101" pitchFamily="34" charset="-127"/>
                <a:ea typeface="Dotum" panose="020B0600000101010101" pitchFamily="34" charset="-127"/>
                <a:cs typeface="Al Nile" pitchFamily="2" charset="-78"/>
              </a:rPr>
              <a:t>?</a:t>
            </a:r>
            <a:endParaRPr kumimoji="1" lang="ko-Kore-KR" altLang="en-US" sz="1100" dirty="0">
              <a:latin typeface="Dotum" panose="020B0600000101010101" pitchFamily="34" charset="-127"/>
              <a:ea typeface="Dotum" panose="020B0600000101010101" pitchFamily="34" charset="-127"/>
              <a:cs typeface="Al Nile" pitchFamily="2" charset="-78"/>
            </a:endParaRPr>
          </a:p>
        </p:txBody>
      </p:sp>
      <p:cxnSp>
        <p:nvCxnSpPr>
          <p:cNvPr id="65" name="직선 연결선[R] 64">
            <a:extLst>
              <a:ext uri="{FF2B5EF4-FFF2-40B4-BE49-F238E27FC236}">
                <a16:creationId xmlns:a16="http://schemas.microsoft.com/office/drawing/2014/main" id="{7D24743A-71CB-E348-AB1B-B6E179F452CB}"/>
              </a:ext>
            </a:extLst>
          </p:cNvPr>
          <p:cNvCxnSpPr>
            <a:cxnSpLocks/>
            <a:endCxn id="8" idx="1"/>
          </p:cNvCxnSpPr>
          <p:nvPr/>
        </p:nvCxnSpPr>
        <p:spPr>
          <a:xfrm flipH="1">
            <a:off x="1798696" y="1990213"/>
            <a:ext cx="435793" cy="50388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[R] 65">
            <a:extLst>
              <a:ext uri="{FF2B5EF4-FFF2-40B4-BE49-F238E27FC236}">
                <a16:creationId xmlns:a16="http://schemas.microsoft.com/office/drawing/2014/main" id="{A9C5105C-7E6D-D54C-B126-9C5C26058263}"/>
              </a:ext>
            </a:extLst>
          </p:cNvPr>
          <p:cNvCxnSpPr>
            <a:cxnSpLocks/>
          </p:cNvCxnSpPr>
          <p:nvPr/>
        </p:nvCxnSpPr>
        <p:spPr>
          <a:xfrm flipH="1">
            <a:off x="1775173" y="1834438"/>
            <a:ext cx="478071" cy="184917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21FDBB2F-4CDD-7D46-BF1E-21A78D468A09}"/>
              </a:ext>
            </a:extLst>
          </p:cNvPr>
          <p:cNvSpPr txBox="1"/>
          <p:nvPr/>
        </p:nvSpPr>
        <p:spPr>
          <a:xfrm>
            <a:off x="7268158" y="179603"/>
            <a:ext cx="2317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</a:rPr>
              <a:t>Concept</a:t>
            </a:r>
            <a:r>
              <a:rPr kumimoji="1" lang="ko-KR" altLang="en-US" sz="2000" b="1" dirty="0">
                <a:solidFill>
                  <a:schemeClr val="bg1"/>
                </a:solidFill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</a:rPr>
              <a:t>&amp;</a:t>
            </a:r>
            <a:r>
              <a:rPr kumimoji="1" lang="ko-KR" altLang="en-US" sz="2000" b="1" dirty="0">
                <a:solidFill>
                  <a:schemeClr val="bg1"/>
                </a:solidFill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</a:rPr>
              <a:t>Research</a:t>
            </a:r>
            <a:endParaRPr kumimoji="1" lang="ko-Kore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D45C884-D6BE-DC4A-9E63-48F30E62B896}"/>
              </a:ext>
            </a:extLst>
          </p:cNvPr>
          <p:cNvSpPr txBox="1"/>
          <p:nvPr/>
        </p:nvSpPr>
        <p:spPr>
          <a:xfrm>
            <a:off x="9738364" y="271936"/>
            <a:ext cx="500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Idea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DF81570-D28B-8842-A23F-E7CA99C10F60}"/>
              </a:ext>
            </a:extLst>
          </p:cNvPr>
          <p:cNvSpPr txBox="1"/>
          <p:nvPr/>
        </p:nvSpPr>
        <p:spPr>
          <a:xfrm>
            <a:off x="10420849" y="271936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Design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0F3CD14-F0BC-344E-B519-34B6772E5E12}"/>
              </a:ext>
            </a:extLst>
          </p:cNvPr>
          <p:cNvSpPr txBox="1"/>
          <p:nvPr/>
        </p:nvSpPr>
        <p:spPr>
          <a:xfrm>
            <a:off x="11169598" y="271936"/>
            <a:ext cx="8832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Task Flow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54" name="직선 연결선[R] 53">
            <a:extLst>
              <a:ext uri="{FF2B5EF4-FFF2-40B4-BE49-F238E27FC236}">
                <a16:creationId xmlns:a16="http://schemas.microsoft.com/office/drawing/2014/main" id="{B7BDD8F1-D17D-5A40-BA8E-204D287A6C4C}"/>
              </a:ext>
            </a:extLst>
          </p:cNvPr>
          <p:cNvCxnSpPr/>
          <p:nvPr/>
        </p:nvCxnSpPr>
        <p:spPr>
          <a:xfrm>
            <a:off x="7242314" y="582958"/>
            <a:ext cx="231913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1833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C3D9D16-8AC5-4545-A846-D7BB0301ED9C}"/>
              </a:ext>
            </a:extLst>
          </p:cNvPr>
          <p:cNvSpPr txBox="1"/>
          <p:nvPr/>
        </p:nvSpPr>
        <p:spPr>
          <a:xfrm>
            <a:off x="0" y="89096"/>
            <a:ext cx="2763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3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Safe Driving Helper</a:t>
            </a:r>
            <a:endParaRPr lang="ko-KR" altLang="en-US" sz="1400" b="1" spc="3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" name="막힌 원호[B] 1">
            <a:extLst>
              <a:ext uri="{FF2B5EF4-FFF2-40B4-BE49-F238E27FC236}">
                <a16:creationId xmlns:a16="http://schemas.microsoft.com/office/drawing/2014/main" id="{90BB4158-EC63-C445-BEE1-728827154CAF}"/>
              </a:ext>
            </a:extLst>
          </p:cNvPr>
          <p:cNvSpPr/>
          <p:nvPr/>
        </p:nvSpPr>
        <p:spPr>
          <a:xfrm>
            <a:off x="4069080" y="1852651"/>
            <a:ext cx="4053840" cy="4053840"/>
          </a:xfrm>
          <a:prstGeom prst="blockArc">
            <a:avLst>
              <a:gd name="adj1" fmla="val 10800000"/>
              <a:gd name="adj2" fmla="val 16260600"/>
              <a:gd name="adj3" fmla="val 18367"/>
            </a:avLst>
          </a:prstGeom>
          <a:solidFill>
            <a:srgbClr val="6CC4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38" name="막힌 원호[B] 37">
            <a:extLst>
              <a:ext uri="{FF2B5EF4-FFF2-40B4-BE49-F238E27FC236}">
                <a16:creationId xmlns:a16="http://schemas.microsoft.com/office/drawing/2014/main" id="{E08D029C-C6FB-DC44-9244-02537C0D8F30}"/>
              </a:ext>
            </a:extLst>
          </p:cNvPr>
          <p:cNvSpPr/>
          <p:nvPr/>
        </p:nvSpPr>
        <p:spPr>
          <a:xfrm rot="5400000">
            <a:off x="4069080" y="1852651"/>
            <a:ext cx="4053840" cy="4053840"/>
          </a:xfrm>
          <a:prstGeom prst="blockArc">
            <a:avLst>
              <a:gd name="adj1" fmla="val 10800000"/>
              <a:gd name="adj2" fmla="val 16180221"/>
              <a:gd name="adj3" fmla="val 18371"/>
            </a:avLst>
          </a:prstGeom>
          <a:solidFill>
            <a:srgbClr val="DAA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39" name="막힌 원호[B] 38">
            <a:extLst>
              <a:ext uri="{FF2B5EF4-FFF2-40B4-BE49-F238E27FC236}">
                <a16:creationId xmlns:a16="http://schemas.microsoft.com/office/drawing/2014/main" id="{D40BEFF5-A75B-6943-9682-5D18876252C8}"/>
              </a:ext>
            </a:extLst>
          </p:cNvPr>
          <p:cNvSpPr/>
          <p:nvPr/>
        </p:nvSpPr>
        <p:spPr>
          <a:xfrm rot="16200000">
            <a:off x="4069080" y="1852651"/>
            <a:ext cx="4053840" cy="4053840"/>
          </a:xfrm>
          <a:prstGeom prst="blockArc">
            <a:avLst>
              <a:gd name="adj1" fmla="val 10800000"/>
              <a:gd name="adj2" fmla="val 16181576"/>
              <a:gd name="adj3" fmla="val 18384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40" name="막힌 원호[B] 39">
            <a:extLst>
              <a:ext uri="{FF2B5EF4-FFF2-40B4-BE49-F238E27FC236}">
                <a16:creationId xmlns:a16="http://schemas.microsoft.com/office/drawing/2014/main" id="{F7C806A7-D34E-B145-8F7A-F67338D65B6E}"/>
              </a:ext>
            </a:extLst>
          </p:cNvPr>
          <p:cNvSpPr/>
          <p:nvPr/>
        </p:nvSpPr>
        <p:spPr>
          <a:xfrm rot="10800000">
            <a:off x="4069080" y="1852651"/>
            <a:ext cx="4053840" cy="4053840"/>
          </a:xfrm>
          <a:prstGeom prst="blockArc">
            <a:avLst>
              <a:gd name="adj1" fmla="val 10800000"/>
              <a:gd name="adj2" fmla="val 16199637"/>
              <a:gd name="adj3" fmla="val 18472"/>
            </a:avLst>
          </a:prstGeom>
          <a:solidFill>
            <a:srgbClr val="CA6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3" name="삼각형 2">
            <a:extLst>
              <a:ext uri="{FF2B5EF4-FFF2-40B4-BE49-F238E27FC236}">
                <a16:creationId xmlns:a16="http://schemas.microsoft.com/office/drawing/2014/main" id="{EFAFA92E-1E0C-C742-9C73-1035D99C2199}"/>
              </a:ext>
            </a:extLst>
          </p:cNvPr>
          <p:cNvSpPr/>
          <p:nvPr/>
        </p:nvSpPr>
        <p:spPr>
          <a:xfrm rot="18932604">
            <a:off x="4373880" y="2187931"/>
            <a:ext cx="472440" cy="407276"/>
          </a:xfrm>
          <a:prstGeom prst="triangle">
            <a:avLst/>
          </a:prstGeom>
          <a:solidFill>
            <a:srgbClr val="6CC4D4"/>
          </a:solidFill>
          <a:ln>
            <a:solidFill>
              <a:srgbClr val="6CC4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48" name="삼각형 47">
            <a:extLst>
              <a:ext uri="{FF2B5EF4-FFF2-40B4-BE49-F238E27FC236}">
                <a16:creationId xmlns:a16="http://schemas.microsoft.com/office/drawing/2014/main" id="{4354ECA0-C1E4-D542-BDF1-834E5B1377A0}"/>
              </a:ext>
            </a:extLst>
          </p:cNvPr>
          <p:cNvSpPr/>
          <p:nvPr/>
        </p:nvSpPr>
        <p:spPr>
          <a:xfrm rot="7769499">
            <a:off x="7390925" y="5122868"/>
            <a:ext cx="472440" cy="407276"/>
          </a:xfrm>
          <a:prstGeom prst="triangle">
            <a:avLst/>
          </a:prstGeom>
          <a:solidFill>
            <a:srgbClr val="CA6F59"/>
          </a:solidFill>
          <a:ln>
            <a:solidFill>
              <a:srgbClr val="CA6F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49" name="삼각형 48">
            <a:extLst>
              <a:ext uri="{FF2B5EF4-FFF2-40B4-BE49-F238E27FC236}">
                <a16:creationId xmlns:a16="http://schemas.microsoft.com/office/drawing/2014/main" id="{5AF758A6-DF36-3F42-B0FC-185C2179DB24}"/>
              </a:ext>
            </a:extLst>
          </p:cNvPr>
          <p:cNvSpPr/>
          <p:nvPr/>
        </p:nvSpPr>
        <p:spPr>
          <a:xfrm rot="2924177">
            <a:off x="7375685" y="2189003"/>
            <a:ext cx="472440" cy="407276"/>
          </a:xfrm>
          <a:prstGeom prst="triangle">
            <a:avLst/>
          </a:prstGeom>
          <a:solidFill>
            <a:srgbClr val="DAA500"/>
          </a:solidFill>
          <a:ln>
            <a:solidFill>
              <a:srgbClr val="DAA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53" name="삼각형 52">
            <a:extLst>
              <a:ext uri="{FF2B5EF4-FFF2-40B4-BE49-F238E27FC236}">
                <a16:creationId xmlns:a16="http://schemas.microsoft.com/office/drawing/2014/main" id="{E7D9701D-4A76-094E-8AE3-6D7D59E58241}"/>
              </a:ext>
            </a:extLst>
          </p:cNvPr>
          <p:cNvSpPr/>
          <p:nvPr/>
        </p:nvSpPr>
        <p:spPr>
          <a:xfrm rot="14117230">
            <a:off x="4303623" y="5090727"/>
            <a:ext cx="472440" cy="407276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25C2C47-78E6-4A43-B010-81DC540F6C39}"/>
              </a:ext>
            </a:extLst>
          </p:cNvPr>
          <p:cNvSpPr/>
          <p:nvPr/>
        </p:nvSpPr>
        <p:spPr>
          <a:xfrm>
            <a:off x="3719770" y="1471650"/>
            <a:ext cx="762000" cy="762000"/>
          </a:xfrm>
          <a:prstGeom prst="ellipse">
            <a:avLst/>
          </a:prstGeom>
          <a:solidFill>
            <a:srgbClr val="6CC4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Dotum" panose="020B0600000101010101" pitchFamily="34" charset="-127"/>
              </a:rPr>
              <a:t>0</a:t>
            </a:r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Dotum" panose="020B0600000101010101" pitchFamily="34" charset="-127"/>
              </a:rPr>
              <a:t>1</a:t>
            </a:r>
            <a:endParaRPr kumimoji="1" lang="ko-Kore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Dotum" panose="020B0600000101010101" pitchFamily="34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BD31447-18AA-3A49-888D-21740C3216F6}"/>
              </a:ext>
            </a:extLst>
          </p:cNvPr>
          <p:cNvSpPr/>
          <p:nvPr/>
        </p:nvSpPr>
        <p:spPr>
          <a:xfrm>
            <a:off x="7774292" y="1561509"/>
            <a:ext cx="762000" cy="762000"/>
          </a:xfrm>
          <a:prstGeom prst="ellipse">
            <a:avLst/>
          </a:prstGeom>
          <a:solidFill>
            <a:srgbClr val="DAA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Dotum" panose="020B0600000101010101" pitchFamily="34" charset="-127"/>
              </a:rPr>
              <a:t>0</a:t>
            </a:r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Dotum" panose="020B0600000101010101" pitchFamily="34" charset="-127"/>
              </a:rPr>
              <a:t>2</a:t>
            </a:r>
            <a:endParaRPr kumimoji="1" lang="ko-Kore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Dotum" panose="020B0600000101010101" pitchFamily="34" charset="-127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A6CC0DF1-0992-0D40-ACA0-DC3B2AE8D93B}"/>
              </a:ext>
            </a:extLst>
          </p:cNvPr>
          <p:cNvSpPr/>
          <p:nvPr/>
        </p:nvSpPr>
        <p:spPr>
          <a:xfrm>
            <a:off x="3536868" y="5306424"/>
            <a:ext cx="762000" cy="7620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Dotum" panose="020B0600000101010101" pitchFamily="34" charset="-127"/>
              </a:rPr>
              <a:t>0</a:t>
            </a:r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Dotum" panose="020B0600000101010101" pitchFamily="34" charset="-127"/>
              </a:rPr>
              <a:t>3</a:t>
            </a:r>
            <a:endParaRPr kumimoji="1" lang="ko-Kore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Dotum" panose="020B0600000101010101" pitchFamily="34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D6DA9A47-0A29-944D-A405-90175C5492AC}"/>
              </a:ext>
            </a:extLst>
          </p:cNvPr>
          <p:cNvSpPr/>
          <p:nvPr/>
        </p:nvSpPr>
        <p:spPr>
          <a:xfrm>
            <a:off x="7774292" y="5441340"/>
            <a:ext cx="762000" cy="762000"/>
          </a:xfrm>
          <a:prstGeom prst="ellipse">
            <a:avLst/>
          </a:prstGeom>
          <a:solidFill>
            <a:srgbClr val="CA6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Dotum" panose="020B0600000101010101" pitchFamily="34" charset="-127"/>
              </a:rPr>
              <a:t>0</a:t>
            </a:r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Dotum" panose="020B0600000101010101" pitchFamily="34" charset="-127"/>
              </a:rPr>
              <a:t>4</a:t>
            </a:r>
            <a:endParaRPr kumimoji="1" lang="ko-Kore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Dotum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34432-9BCD-2F42-9C51-11B64F1BC287}"/>
              </a:ext>
            </a:extLst>
          </p:cNvPr>
          <p:cNvSpPr txBox="1"/>
          <p:nvPr/>
        </p:nvSpPr>
        <p:spPr>
          <a:xfrm>
            <a:off x="549843" y="1390959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>
                <a:solidFill>
                  <a:srgbClr val="6CC4D4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차내</a:t>
            </a:r>
            <a:r>
              <a:rPr kumimoji="1" lang="ko-KR" altLang="en-US" b="1" dirty="0">
                <a:solidFill>
                  <a:srgbClr val="6CC4D4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이산화탄소 농도 증가</a:t>
            </a:r>
            <a:endParaRPr kumimoji="1" lang="ko-Kore-KR" altLang="en-US" b="1" dirty="0">
              <a:solidFill>
                <a:srgbClr val="6CC4D4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C5151B0-0F66-6745-A06F-2AA7D0D0AF35}"/>
              </a:ext>
            </a:extLst>
          </p:cNvPr>
          <p:cNvSpPr txBox="1"/>
          <p:nvPr/>
        </p:nvSpPr>
        <p:spPr>
          <a:xfrm>
            <a:off x="8680125" y="1459262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rgbClr val="DAA500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장시간 운전</a:t>
            </a:r>
            <a:endParaRPr kumimoji="1" lang="ko-Kore-KR" altLang="en-US" b="1" dirty="0">
              <a:solidFill>
                <a:srgbClr val="DAA500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E38FA02-C7CD-3B43-B15C-86771E8C0830}"/>
              </a:ext>
            </a:extLst>
          </p:cNvPr>
          <p:cNvSpPr txBox="1"/>
          <p:nvPr/>
        </p:nvSpPr>
        <p:spPr>
          <a:xfrm>
            <a:off x="1567942" y="5749763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bg1">
                    <a:lumMod val="7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피로 자각 어려움</a:t>
            </a:r>
            <a:endParaRPr kumimoji="1" lang="ko-Kore-KR" altLang="en-US" b="1" dirty="0">
              <a:solidFill>
                <a:schemeClr val="bg1">
                  <a:lumMod val="7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CF63D27-FF3A-3549-9A16-232ED312611C}"/>
              </a:ext>
            </a:extLst>
          </p:cNvPr>
          <p:cNvSpPr txBox="1"/>
          <p:nvPr/>
        </p:nvSpPr>
        <p:spPr>
          <a:xfrm>
            <a:off x="8651935" y="5760717"/>
            <a:ext cx="241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rgbClr val="FF9678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반복으로 지루한 운전</a:t>
            </a:r>
            <a:endParaRPr kumimoji="1" lang="ko-Kore-KR" altLang="en-US" b="1" dirty="0">
              <a:solidFill>
                <a:srgbClr val="FF9678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047A62-14C7-774A-947F-49CE2EBEB7F0}"/>
              </a:ext>
            </a:extLst>
          </p:cNvPr>
          <p:cNvSpPr txBox="1"/>
          <p:nvPr/>
        </p:nvSpPr>
        <p:spPr>
          <a:xfrm>
            <a:off x="574012" y="1783726"/>
            <a:ext cx="28980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운전자가 눈을 깜빡이는 속도는 평균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0.15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초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그런데 이산화탄소 농도가 올라가자 깜빡이는 속도가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0.18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초로 느려진다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.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눈꺼풀이 감겨있는 시간은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3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배나 늘어났다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.</a:t>
            </a:r>
          </a:p>
          <a:p>
            <a:endParaRPr kumimoji="1" lang="en-US" altLang="ko-Kore-KR" sz="12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이산화탄소가 적정 농도 이상일 시 환기 권고</a:t>
            </a:r>
            <a:endParaRPr kumimoji="1" lang="ko-Kore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01E6E8F-CE56-7C48-9416-2E8F18F88397}"/>
              </a:ext>
            </a:extLst>
          </p:cNvPr>
          <p:cNvSpPr/>
          <p:nvPr/>
        </p:nvSpPr>
        <p:spPr>
          <a:xfrm>
            <a:off x="8680125" y="1905669"/>
            <a:ext cx="3048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약간의 탈수 상태에서 장시간 운전하면 음주운전 단속 기준인 혈중 알코올 농도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0.08%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의 상태에서 운전했을 때와 맞먹는 사고 위험이 있다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.</a:t>
            </a:r>
          </a:p>
          <a:p>
            <a:pPr fontAlgn="base"/>
            <a:endParaRPr lang="en-US" altLang="ko-KR" sz="120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pPr fontAlgn="base"/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시간 간격으로 휴식과 수분섭취를 권고</a:t>
            </a:r>
            <a:endParaRPr lang="en-US" altLang="ko-KR" sz="120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B034CD-35B4-F14A-BA69-885BF3717A43}"/>
              </a:ext>
            </a:extLst>
          </p:cNvPr>
          <p:cNvSpPr txBox="1"/>
          <p:nvPr/>
        </p:nvSpPr>
        <p:spPr>
          <a:xfrm>
            <a:off x="10103370" y="36884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2245A6-1399-C040-80DF-9FA5FA6EAF80}"/>
              </a:ext>
            </a:extLst>
          </p:cNvPr>
          <p:cNvSpPr txBox="1"/>
          <p:nvPr/>
        </p:nvSpPr>
        <p:spPr>
          <a:xfrm>
            <a:off x="8724275" y="359850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833307-95B1-814E-8E05-DC5C50035621}"/>
              </a:ext>
            </a:extLst>
          </p:cNvPr>
          <p:cNvSpPr txBox="1"/>
          <p:nvPr/>
        </p:nvSpPr>
        <p:spPr>
          <a:xfrm>
            <a:off x="9473784" y="36434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60650BB-50F5-9C4C-ACAF-4BEA7EAE37F2}"/>
              </a:ext>
            </a:extLst>
          </p:cNvPr>
          <p:cNvSpPr txBox="1"/>
          <p:nvPr/>
        </p:nvSpPr>
        <p:spPr>
          <a:xfrm>
            <a:off x="441490" y="4678209"/>
            <a:ext cx="31898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운전자의</a:t>
            </a: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얼굴을 카메라를 통해 분석하고</a:t>
            </a:r>
            <a:r>
              <a:rPr kumimoji="1"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</a:t>
            </a:r>
            <a:endParaRPr kumimoji="1"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피곤 지수 </a:t>
            </a:r>
            <a:r>
              <a:rPr kumimoji="1"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1,2,3</a:t>
            </a: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단계로 나눠 </a:t>
            </a:r>
            <a:endParaRPr kumimoji="1"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위험성을 자각시킴</a:t>
            </a:r>
            <a:endParaRPr kumimoji="1"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endParaRPr kumimoji="1" lang="en-US" altLang="ko-Kore-KR" sz="12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r>
              <a:rPr kumimoji="1" lang="ko-Kore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피곤</a:t>
            </a: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지수 </a:t>
            </a:r>
            <a:r>
              <a:rPr kumimoji="1"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3</a:t>
            </a: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단계에서 차간거리 측정</a:t>
            </a:r>
            <a:r>
              <a:rPr kumimoji="1"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경보</a:t>
            </a:r>
            <a:endParaRPr kumimoji="1" lang="ko-Kore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1F333C6-D7EC-234B-AD56-B2EC811CA695}"/>
              </a:ext>
            </a:extLst>
          </p:cNvPr>
          <p:cNvSpPr txBox="1"/>
          <p:nvPr/>
        </p:nvSpPr>
        <p:spPr>
          <a:xfrm>
            <a:off x="8673903" y="5354034"/>
            <a:ext cx="3189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전화</a:t>
            </a:r>
            <a:r>
              <a:rPr kumimoji="1" lang="en-US" altLang="ko-Kore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음악 재생으로 단조로움 해소</a:t>
            </a:r>
            <a:endParaRPr kumimoji="1" lang="ko-Kore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AD51CC4-E9AC-5940-AF4E-8B46723D9646}"/>
              </a:ext>
            </a:extLst>
          </p:cNvPr>
          <p:cNvSpPr txBox="1"/>
          <p:nvPr/>
        </p:nvSpPr>
        <p:spPr>
          <a:xfrm>
            <a:off x="5260360" y="4091374"/>
            <a:ext cx="1800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solidFill>
                  <a:schemeClr val="bg1">
                    <a:lumMod val="9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사고 유발 원인 </a:t>
            </a:r>
            <a:endParaRPr kumimoji="1" lang="en-US" altLang="ko-KR" b="1" dirty="0">
              <a:solidFill>
                <a:schemeClr val="bg1">
                  <a:lumMod val="9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pPr algn="ctr"/>
            <a:r>
              <a:rPr kumimoji="1" lang="en-US" altLang="ko-KR" b="1" dirty="0">
                <a:solidFill>
                  <a:schemeClr val="bg1">
                    <a:lumMod val="9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&amp;</a:t>
            </a:r>
          </a:p>
          <a:p>
            <a:pPr algn="ctr"/>
            <a:r>
              <a:rPr kumimoji="1" lang="ko-KR" altLang="en-US" b="1" dirty="0">
                <a:solidFill>
                  <a:schemeClr val="bg1">
                    <a:lumMod val="9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해결 방안</a:t>
            </a:r>
            <a:endParaRPr kumimoji="1" lang="ko-Kore-KR" altLang="en-US" b="1" dirty="0">
              <a:solidFill>
                <a:schemeClr val="bg1">
                  <a:lumMod val="9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F7450FD0-C580-7348-8F4E-4EAD0E547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404" y="2236599"/>
            <a:ext cx="737893" cy="737893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E869D4B0-2BFC-AE40-BD77-79EBB03A5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3529" y="2373934"/>
            <a:ext cx="679794" cy="679794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F5770E12-A6AE-B14C-835D-80F44ABC0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047" y="4651934"/>
            <a:ext cx="603017" cy="60301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1EB83222-2AD1-324F-9165-362A395C8C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8876" y="4837876"/>
            <a:ext cx="488328" cy="488328"/>
          </a:xfrm>
          <a:prstGeom prst="rect">
            <a:avLst/>
          </a:prstGeom>
        </p:spPr>
      </p:pic>
      <p:pic>
        <p:nvPicPr>
          <p:cNvPr id="77" name="그림 76">
            <a:extLst>
              <a:ext uri="{FF2B5EF4-FFF2-40B4-BE49-F238E27FC236}">
                <a16:creationId xmlns:a16="http://schemas.microsoft.com/office/drawing/2014/main" id="{7F9929A0-A41B-854D-B40C-3FC1FF536C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 contrast="-5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11105" y="2791372"/>
            <a:ext cx="1182993" cy="1182993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30015008-BDDC-DA4E-BE4B-81895B2B283E}"/>
              </a:ext>
            </a:extLst>
          </p:cNvPr>
          <p:cNvSpPr txBox="1"/>
          <p:nvPr/>
        </p:nvSpPr>
        <p:spPr>
          <a:xfrm>
            <a:off x="7612714" y="276423"/>
            <a:ext cx="16727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/>
                </a:solidFill>
              </a:rPr>
              <a:t>Concept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</a:rPr>
              <a:t>&amp;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</a:rPr>
              <a:t>Research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BA23CED-B295-4C41-AE72-C2F88971F957}"/>
              </a:ext>
            </a:extLst>
          </p:cNvPr>
          <p:cNvSpPr txBox="1"/>
          <p:nvPr/>
        </p:nvSpPr>
        <p:spPr>
          <a:xfrm>
            <a:off x="9513077" y="184090"/>
            <a:ext cx="647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>
                <a:solidFill>
                  <a:schemeClr val="bg1"/>
                </a:solidFill>
              </a:rPr>
              <a:t>Idea</a:t>
            </a:r>
            <a:endParaRPr kumimoji="1" lang="ko-Kore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2906692-9F62-F142-8639-CCA3C69C1171}"/>
              </a:ext>
            </a:extLst>
          </p:cNvPr>
          <p:cNvSpPr txBox="1"/>
          <p:nvPr/>
        </p:nvSpPr>
        <p:spPr>
          <a:xfrm>
            <a:off x="10420849" y="271936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Design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90" name="직선 연결선[R] 89">
            <a:extLst>
              <a:ext uri="{FF2B5EF4-FFF2-40B4-BE49-F238E27FC236}">
                <a16:creationId xmlns:a16="http://schemas.microsoft.com/office/drawing/2014/main" id="{32545542-4466-994B-AF7D-C8857ED596CB}"/>
              </a:ext>
            </a:extLst>
          </p:cNvPr>
          <p:cNvCxnSpPr>
            <a:cxnSpLocks/>
          </p:cNvCxnSpPr>
          <p:nvPr/>
        </p:nvCxnSpPr>
        <p:spPr>
          <a:xfrm>
            <a:off x="9442174" y="584200"/>
            <a:ext cx="748748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6F06A640-7BE8-C144-98A8-C44B3EF5F4D1}"/>
              </a:ext>
            </a:extLst>
          </p:cNvPr>
          <p:cNvSpPr txBox="1"/>
          <p:nvPr/>
        </p:nvSpPr>
        <p:spPr>
          <a:xfrm>
            <a:off x="11169598" y="271936"/>
            <a:ext cx="8832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Task Flow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073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C3D9D16-8AC5-4545-A846-D7BB0301ED9C}"/>
              </a:ext>
            </a:extLst>
          </p:cNvPr>
          <p:cNvSpPr txBox="1"/>
          <p:nvPr/>
        </p:nvSpPr>
        <p:spPr>
          <a:xfrm>
            <a:off x="0" y="89096"/>
            <a:ext cx="2763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3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Safe Driving Helper</a:t>
            </a:r>
            <a:endParaRPr lang="ko-KR" altLang="en-US" sz="1400" b="1" spc="3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C6D340E-077D-F34F-A533-AA10B0F6EE63}"/>
              </a:ext>
            </a:extLst>
          </p:cNvPr>
          <p:cNvGrpSpPr/>
          <p:nvPr/>
        </p:nvGrpSpPr>
        <p:grpSpPr>
          <a:xfrm>
            <a:off x="1832031" y="958791"/>
            <a:ext cx="8506918" cy="5602347"/>
            <a:chOff x="1730043" y="396873"/>
            <a:chExt cx="8736454" cy="6237221"/>
          </a:xfrm>
        </p:grpSpPr>
        <p:sp>
          <p:nvSpPr>
            <p:cNvPr id="5" name="막힌 원호[B] 4">
              <a:extLst>
                <a:ext uri="{FF2B5EF4-FFF2-40B4-BE49-F238E27FC236}">
                  <a16:creationId xmlns:a16="http://schemas.microsoft.com/office/drawing/2014/main" id="{6BC57ED6-339B-BA45-8F5D-4B2577FE2979}"/>
                </a:ext>
              </a:extLst>
            </p:cNvPr>
            <p:cNvSpPr/>
            <p:nvPr/>
          </p:nvSpPr>
          <p:spPr>
            <a:xfrm>
              <a:off x="1730043" y="1408974"/>
              <a:ext cx="4495800" cy="4040052"/>
            </a:xfrm>
            <a:prstGeom prst="blockArc">
              <a:avLst>
                <a:gd name="adj1" fmla="val 10799999"/>
                <a:gd name="adj2" fmla="val 6378"/>
                <a:gd name="adj3" fmla="val 6981"/>
              </a:avLst>
            </a:prstGeom>
            <a:solidFill>
              <a:srgbClr val="6CC4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sp>
          <p:nvSpPr>
            <p:cNvPr id="35" name="막힌 원호[B] 34">
              <a:extLst>
                <a:ext uri="{FF2B5EF4-FFF2-40B4-BE49-F238E27FC236}">
                  <a16:creationId xmlns:a16="http://schemas.microsoft.com/office/drawing/2014/main" id="{3FE08ADE-AF11-3140-BF0B-A1FDAD9E6E97}"/>
                </a:ext>
              </a:extLst>
            </p:cNvPr>
            <p:cNvSpPr/>
            <p:nvPr/>
          </p:nvSpPr>
          <p:spPr>
            <a:xfrm rot="10800000">
              <a:off x="5970697" y="1408974"/>
              <a:ext cx="4495800" cy="4040052"/>
            </a:xfrm>
            <a:prstGeom prst="blockArc">
              <a:avLst>
                <a:gd name="adj1" fmla="val 10799999"/>
                <a:gd name="adj2" fmla="val 6378"/>
                <a:gd name="adj3" fmla="val 6981"/>
              </a:avLst>
            </a:prstGeom>
            <a:solidFill>
              <a:srgbClr val="DAA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막힌 원호[B] 36">
              <a:extLst>
                <a:ext uri="{FF2B5EF4-FFF2-40B4-BE49-F238E27FC236}">
                  <a16:creationId xmlns:a16="http://schemas.microsoft.com/office/drawing/2014/main" id="{080DA133-CDBD-C94D-B5EA-C79D6964D32E}"/>
                </a:ext>
              </a:extLst>
            </p:cNvPr>
            <p:cNvSpPr/>
            <p:nvPr/>
          </p:nvSpPr>
          <p:spPr>
            <a:xfrm>
              <a:off x="5944569" y="396873"/>
              <a:ext cx="4521928" cy="4040052"/>
            </a:xfrm>
            <a:prstGeom prst="blockArc">
              <a:avLst>
                <a:gd name="adj1" fmla="val 10799999"/>
                <a:gd name="adj2" fmla="val 6378"/>
                <a:gd name="adj3" fmla="val 6981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막힌 원호[B] 40">
              <a:extLst>
                <a:ext uri="{FF2B5EF4-FFF2-40B4-BE49-F238E27FC236}">
                  <a16:creationId xmlns:a16="http://schemas.microsoft.com/office/drawing/2014/main" id="{C974F673-0624-724D-873D-DC2B5961E401}"/>
                </a:ext>
              </a:extLst>
            </p:cNvPr>
            <p:cNvSpPr/>
            <p:nvPr/>
          </p:nvSpPr>
          <p:spPr>
            <a:xfrm rot="10800000">
              <a:off x="1730045" y="2594042"/>
              <a:ext cx="4495800" cy="4040052"/>
            </a:xfrm>
            <a:prstGeom prst="blockArc">
              <a:avLst>
                <a:gd name="adj1" fmla="val 10799999"/>
                <a:gd name="adj2" fmla="val 6378"/>
                <a:gd name="adj3" fmla="val 6981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159761B-E00E-1447-BA82-586CCDA5D9DE}"/>
                </a:ext>
              </a:extLst>
            </p:cNvPr>
            <p:cNvSpPr/>
            <p:nvPr/>
          </p:nvSpPr>
          <p:spPr>
            <a:xfrm>
              <a:off x="1730043" y="3429000"/>
              <a:ext cx="255101" cy="12163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5A3B93B-1B52-D548-96B1-B2095FBE9EE1}"/>
                </a:ext>
              </a:extLst>
            </p:cNvPr>
            <p:cNvSpPr/>
            <p:nvPr/>
          </p:nvSpPr>
          <p:spPr>
            <a:xfrm>
              <a:off x="10210984" y="2410691"/>
              <a:ext cx="255101" cy="1018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6FAD5AF8-D153-8B41-BD73-D13B58F014C9}"/>
              </a:ext>
            </a:extLst>
          </p:cNvPr>
          <p:cNvSpPr txBox="1"/>
          <p:nvPr/>
        </p:nvSpPr>
        <p:spPr>
          <a:xfrm>
            <a:off x="3082152" y="2430362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>
                <a:solidFill>
                  <a:srgbClr val="6CC4D4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차내</a:t>
            </a:r>
            <a:r>
              <a:rPr kumimoji="1" lang="ko-KR" altLang="en-US" b="1" dirty="0">
                <a:solidFill>
                  <a:srgbClr val="6CC4D4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이산화탄소</a:t>
            </a:r>
            <a:endParaRPr kumimoji="1" lang="ko-Kore-KR" altLang="en-US" b="1" dirty="0">
              <a:solidFill>
                <a:srgbClr val="6CC4D4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91AC7FE-441D-DA40-8B42-EC23BFA77CC8}"/>
              </a:ext>
            </a:extLst>
          </p:cNvPr>
          <p:cNvSpPr txBox="1"/>
          <p:nvPr/>
        </p:nvSpPr>
        <p:spPr>
          <a:xfrm>
            <a:off x="7429502" y="1498540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rgbClr val="DAA500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장시간 운전</a:t>
            </a:r>
            <a:endParaRPr kumimoji="1" lang="ko-Kore-KR" altLang="en-US" b="1" dirty="0">
              <a:solidFill>
                <a:srgbClr val="DAA500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pic>
        <p:nvPicPr>
          <p:cNvPr id="17" name="그림 16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E56BC6CB-FF01-0D49-8B75-D6BE88399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134" y="2989243"/>
            <a:ext cx="1643340" cy="1470163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EBF79CA3-77A8-9E4B-9375-741B1F19204F}"/>
              </a:ext>
            </a:extLst>
          </p:cNvPr>
          <p:cNvSpPr txBox="1"/>
          <p:nvPr/>
        </p:nvSpPr>
        <p:spPr>
          <a:xfrm>
            <a:off x="2270289" y="4884500"/>
            <a:ext cx="36136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공기 중 이산화탄소 포화 농도 측정</a:t>
            </a:r>
            <a:endParaRPr kumimoji="1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pPr marL="171450" indent="-171450">
              <a:buFontTx/>
              <a:buChar char="-"/>
            </a:pP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적정 수준 이상일 시 </a:t>
            </a:r>
            <a:r>
              <a:rPr kumimoji="1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경보음</a:t>
            </a: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or </a:t>
            </a: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음성 송출</a:t>
            </a:r>
            <a:endParaRPr kumimoji="1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pPr marL="171450" indent="-171450">
              <a:buFontTx/>
              <a:buChar char="-"/>
            </a:pPr>
            <a:r>
              <a:rPr kumimoji="1" lang="ko-Kore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차량</a:t>
            </a: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환기 유도</a:t>
            </a:r>
            <a:endParaRPr kumimoji="1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F84D534-E991-9B4E-9D66-15AE1F229C93}"/>
              </a:ext>
            </a:extLst>
          </p:cNvPr>
          <p:cNvSpPr txBox="1"/>
          <p:nvPr/>
        </p:nvSpPr>
        <p:spPr>
          <a:xfrm>
            <a:off x="2675558" y="4559822"/>
            <a:ext cx="2651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공기질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측정 센서 </a:t>
            </a:r>
            <a:r>
              <a:rPr kumimoji="1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CCS811</a:t>
            </a:r>
          </a:p>
        </p:txBody>
      </p:sp>
      <p:pic>
        <p:nvPicPr>
          <p:cNvPr id="21" name="그림 20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4C154154-E718-FF4E-B0FF-C3018BBB5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2168" y="2008579"/>
            <a:ext cx="1438917" cy="1560446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5FB26534-B855-604E-989C-4E8DC738197F}"/>
              </a:ext>
            </a:extLst>
          </p:cNvPr>
          <p:cNvSpPr txBox="1"/>
          <p:nvPr/>
        </p:nvSpPr>
        <p:spPr>
          <a:xfrm>
            <a:off x="6398341" y="3963475"/>
            <a:ext cx="36136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카메라로 운전자의 피로도 분석</a:t>
            </a:r>
            <a:endParaRPr kumimoji="1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pPr marL="171450" indent="-171450">
              <a:buFontTx/>
              <a:buChar char="-"/>
            </a:pP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일정 피로도 이상일 시 휴식 및 수분섭취 권고</a:t>
            </a:r>
            <a:endParaRPr kumimoji="1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414DB0E-F597-9241-B185-9BAFDF8FF108}"/>
              </a:ext>
            </a:extLst>
          </p:cNvPr>
          <p:cNvSpPr txBox="1"/>
          <p:nvPr/>
        </p:nvSpPr>
        <p:spPr>
          <a:xfrm>
            <a:off x="6639340" y="3635287"/>
            <a:ext cx="32467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라즈베리파이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카메라 모듈 </a:t>
            </a:r>
            <a:r>
              <a:rPr kumimoji="1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V2 (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좌</a:t>
            </a:r>
            <a:r>
              <a:rPr kumimoji="1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38F35C3-E4FB-924D-8D43-46C3F7F4DDC5}"/>
              </a:ext>
            </a:extLst>
          </p:cNvPr>
          <p:cNvSpPr txBox="1"/>
          <p:nvPr/>
        </p:nvSpPr>
        <p:spPr>
          <a:xfrm>
            <a:off x="7784993" y="276423"/>
            <a:ext cx="16727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/>
                </a:solidFill>
              </a:rPr>
              <a:t>Concept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</a:rPr>
              <a:t>&amp;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</a:rPr>
              <a:t>Research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47E9227-08A2-F545-9CEE-F4B5E6B8E04F}"/>
              </a:ext>
            </a:extLst>
          </p:cNvPr>
          <p:cNvSpPr txBox="1"/>
          <p:nvPr/>
        </p:nvSpPr>
        <p:spPr>
          <a:xfrm>
            <a:off x="10275075" y="184090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>
                <a:solidFill>
                  <a:schemeClr val="bg1"/>
                </a:solidFill>
              </a:rPr>
              <a:t>Design</a:t>
            </a:r>
            <a:endParaRPr kumimoji="1" lang="ko-Kore-KR" altLang="en-US" sz="2000" b="1" dirty="0">
              <a:solidFill>
                <a:schemeClr val="bg1"/>
              </a:solidFill>
            </a:endParaRPr>
          </a:p>
        </p:txBody>
      </p:sp>
      <p:cxnSp>
        <p:nvCxnSpPr>
          <p:cNvPr id="62" name="직선 연결선[R] 61">
            <a:extLst>
              <a:ext uri="{FF2B5EF4-FFF2-40B4-BE49-F238E27FC236}">
                <a16:creationId xmlns:a16="http://schemas.microsoft.com/office/drawing/2014/main" id="{71BC0EEC-683E-1340-B344-95EAFAD2C360}"/>
              </a:ext>
            </a:extLst>
          </p:cNvPr>
          <p:cNvCxnSpPr>
            <a:cxnSpLocks/>
          </p:cNvCxnSpPr>
          <p:nvPr/>
        </p:nvCxnSpPr>
        <p:spPr>
          <a:xfrm>
            <a:off x="10323444" y="584200"/>
            <a:ext cx="808383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BDD4FA64-46C4-AC44-BA67-152350F34AC2}"/>
              </a:ext>
            </a:extLst>
          </p:cNvPr>
          <p:cNvSpPr txBox="1"/>
          <p:nvPr/>
        </p:nvSpPr>
        <p:spPr>
          <a:xfrm>
            <a:off x="11169598" y="271936"/>
            <a:ext cx="8832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Task Flow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F176D8C-7430-0B4A-AB63-909A0F10F55A}"/>
              </a:ext>
            </a:extLst>
          </p:cNvPr>
          <p:cNvSpPr txBox="1"/>
          <p:nvPr/>
        </p:nvSpPr>
        <p:spPr>
          <a:xfrm>
            <a:off x="9579339" y="276423"/>
            <a:ext cx="500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Idea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984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C3D9D16-8AC5-4545-A846-D7BB0301ED9C}"/>
              </a:ext>
            </a:extLst>
          </p:cNvPr>
          <p:cNvSpPr txBox="1"/>
          <p:nvPr/>
        </p:nvSpPr>
        <p:spPr>
          <a:xfrm>
            <a:off x="0" y="89096"/>
            <a:ext cx="2763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3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Safe Driving Helper</a:t>
            </a:r>
            <a:endParaRPr lang="ko-KR" altLang="en-US" sz="1400" b="1" spc="3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C6D340E-077D-F34F-A533-AA10B0F6EE63}"/>
              </a:ext>
            </a:extLst>
          </p:cNvPr>
          <p:cNvGrpSpPr/>
          <p:nvPr/>
        </p:nvGrpSpPr>
        <p:grpSpPr>
          <a:xfrm>
            <a:off x="1832031" y="951286"/>
            <a:ext cx="8506918" cy="5602347"/>
            <a:chOff x="1730043" y="396873"/>
            <a:chExt cx="8736454" cy="6237221"/>
          </a:xfrm>
        </p:grpSpPr>
        <p:sp>
          <p:nvSpPr>
            <p:cNvPr id="5" name="막힌 원호[B] 4">
              <a:extLst>
                <a:ext uri="{FF2B5EF4-FFF2-40B4-BE49-F238E27FC236}">
                  <a16:creationId xmlns:a16="http://schemas.microsoft.com/office/drawing/2014/main" id="{6BC57ED6-339B-BA45-8F5D-4B2577FE2979}"/>
                </a:ext>
              </a:extLst>
            </p:cNvPr>
            <p:cNvSpPr/>
            <p:nvPr/>
          </p:nvSpPr>
          <p:spPr>
            <a:xfrm>
              <a:off x="1730043" y="1408974"/>
              <a:ext cx="4495800" cy="4040052"/>
            </a:xfrm>
            <a:prstGeom prst="blockArc">
              <a:avLst>
                <a:gd name="adj1" fmla="val 10799999"/>
                <a:gd name="adj2" fmla="val 6378"/>
                <a:gd name="adj3" fmla="val 6981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sp>
          <p:nvSpPr>
            <p:cNvPr id="35" name="막힌 원호[B] 34">
              <a:extLst>
                <a:ext uri="{FF2B5EF4-FFF2-40B4-BE49-F238E27FC236}">
                  <a16:creationId xmlns:a16="http://schemas.microsoft.com/office/drawing/2014/main" id="{3FE08ADE-AF11-3140-BF0B-A1FDAD9E6E97}"/>
                </a:ext>
              </a:extLst>
            </p:cNvPr>
            <p:cNvSpPr/>
            <p:nvPr/>
          </p:nvSpPr>
          <p:spPr>
            <a:xfrm rot="10800000">
              <a:off x="5970697" y="1408974"/>
              <a:ext cx="4495800" cy="4040052"/>
            </a:xfrm>
            <a:prstGeom prst="blockArc">
              <a:avLst>
                <a:gd name="adj1" fmla="val 10799999"/>
                <a:gd name="adj2" fmla="val 6378"/>
                <a:gd name="adj3" fmla="val 6981"/>
              </a:avLst>
            </a:prstGeom>
            <a:solidFill>
              <a:srgbClr val="CA6F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막힌 원호[B] 36">
              <a:extLst>
                <a:ext uri="{FF2B5EF4-FFF2-40B4-BE49-F238E27FC236}">
                  <a16:creationId xmlns:a16="http://schemas.microsoft.com/office/drawing/2014/main" id="{080DA133-CDBD-C94D-B5EA-C79D6964D32E}"/>
                </a:ext>
              </a:extLst>
            </p:cNvPr>
            <p:cNvSpPr/>
            <p:nvPr/>
          </p:nvSpPr>
          <p:spPr>
            <a:xfrm>
              <a:off x="5944569" y="396873"/>
              <a:ext cx="4521928" cy="4040052"/>
            </a:xfrm>
            <a:prstGeom prst="blockArc">
              <a:avLst>
                <a:gd name="adj1" fmla="val 10799999"/>
                <a:gd name="adj2" fmla="val 6378"/>
                <a:gd name="adj3" fmla="val 6981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막힌 원호[B] 40">
              <a:extLst>
                <a:ext uri="{FF2B5EF4-FFF2-40B4-BE49-F238E27FC236}">
                  <a16:creationId xmlns:a16="http://schemas.microsoft.com/office/drawing/2014/main" id="{C974F673-0624-724D-873D-DC2B5961E401}"/>
                </a:ext>
              </a:extLst>
            </p:cNvPr>
            <p:cNvSpPr/>
            <p:nvPr/>
          </p:nvSpPr>
          <p:spPr>
            <a:xfrm rot="10800000">
              <a:off x="1730045" y="2594042"/>
              <a:ext cx="4495800" cy="4040052"/>
            </a:xfrm>
            <a:prstGeom prst="blockArc">
              <a:avLst>
                <a:gd name="adj1" fmla="val 10799999"/>
                <a:gd name="adj2" fmla="val 6378"/>
                <a:gd name="adj3" fmla="val 6981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159761B-E00E-1447-BA82-586CCDA5D9DE}"/>
                </a:ext>
              </a:extLst>
            </p:cNvPr>
            <p:cNvSpPr/>
            <p:nvPr/>
          </p:nvSpPr>
          <p:spPr>
            <a:xfrm>
              <a:off x="1730043" y="3429000"/>
              <a:ext cx="255101" cy="12163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5A3B93B-1B52-D548-96B1-B2095FBE9EE1}"/>
                </a:ext>
              </a:extLst>
            </p:cNvPr>
            <p:cNvSpPr/>
            <p:nvPr/>
          </p:nvSpPr>
          <p:spPr>
            <a:xfrm>
              <a:off x="10210984" y="2410691"/>
              <a:ext cx="255101" cy="1018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1F46DA2-9B94-614A-9A78-4A22175240D0}"/>
              </a:ext>
            </a:extLst>
          </p:cNvPr>
          <p:cNvSpPr txBox="1"/>
          <p:nvPr/>
        </p:nvSpPr>
        <p:spPr>
          <a:xfrm>
            <a:off x="2933243" y="2551642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bg1">
                    <a:lumMod val="7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피로 자각 어려움</a:t>
            </a:r>
            <a:endParaRPr kumimoji="1" lang="ko-Kore-KR" altLang="en-US" b="1" dirty="0">
              <a:solidFill>
                <a:schemeClr val="bg1">
                  <a:lumMod val="7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8D424C-097E-424C-B485-499A8C698A93}"/>
              </a:ext>
            </a:extLst>
          </p:cNvPr>
          <p:cNvSpPr txBox="1"/>
          <p:nvPr/>
        </p:nvSpPr>
        <p:spPr>
          <a:xfrm>
            <a:off x="6942086" y="1502196"/>
            <a:ext cx="241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rgbClr val="FF9678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반복으로 지루한 운전</a:t>
            </a:r>
            <a:endParaRPr kumimoji="1" lang="ko-Kore-KR" altLang="en-US" b="1" dirty="0">
              <a:solidFill>
                <a:srgbClr val="FF9678"/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pic>
        <p:nvPicPr>
          <p:cNvPr id="14" name="그림 13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F39650A7-D9B8-5F44-94C2-EDBE164A0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039" y="3101008"/>
            <a:ext cx="1741505" cy="135172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95244AD-DBB5-614F-8AE9-B8A93649AB08}"/>
              </a:ext>
            </a:extLst>
          </p:cNvPr>
          <p:cNvSpPr txBox="1"/>
          <p:nvPr/>
        </p:nvSpPr>
        <p:spPr>
          <a:xfrm>
            <a:off x="2325758" y="4747592"/>
            <a:ext cx="2763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아두이노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</a:t>
            </a:r>
            <a:r>
              <a:rPr kumimoji="1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GPS NEO 6M (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우</a:t>
            </a:r>
            <a:r>
              <a:rPr kumimoji="1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)</a:t>
            </a:r>
          </a:p>
        </p:txBody>
      </p:sp>
      <p:pic>
        <p:nvPicPr>
          <p:cNvPr id="3" name="그림 2" descr="전자기기이(가) 표시된 사진&#10;&#10;자동 생성된 설명">
            <a:extLst>
              <a:ext uri="{FF2B5EF4-FFF2-40B4-BE49-F238E27FC236}">
                <a16:creationId xmlns:a16="http://schemas.microsoft.com/office/drawing/2014/main" id="{D6BE30F6-CC4E-CA42-BC03-D0320B510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268607" y="3101574"/>
            <a:ext cx="1707046" cy="134176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8331406-7C6E-DD49-AD88-8CF5728C4ABD}"/>
              </a:ext>
            </a:extLst>
          </p:cNvPr>
          <p:cNvSpPr txBox="1"/>
          <p:nvPr/>
        </p:nvSpPr>
        <p:spPr>
          <a:xfrm>
            <a:off x="2332384" y="4475923"/>
            <a:ext cx="34720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아두이노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초음파센서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</a:t>
            </a:r>
            <a:r>
              <a:rPr kumimoji="1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HC-SR04 (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좌</a:t>
            </a:r>
            <a:r>
              <a:rPr kumimoji="1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57A0AA-0A0C-B64F-9011-1C830134DFBF}"/>
              </a:ext>
            </a:extLst>
          </p:cNvPr>
          <p:cNvSpPr txBox="1"/>
          <p:nvPr/>
        </p:nvSpPr>
        <p:spPr>
          <a:xfrm>
            <a:off x="2541960" y="5108909"/>
            <a:ext cx="3189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일정 피로함 이상일 시 차간거리 및 </a:t>
            </a:r>
            <a:r>
              <a:rPr kumimoji="1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제동거리</a:t>
            </a: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측정하여 </a:t>
            </a:r>
            <a:r>
              <a:rPr kumimoji="1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경보음</a:t>
            </a: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송출</a:t>
            </a:r>
            <a:endParaRPr kumimoji="1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pic>
        <p:nvPicPr>
          <p:cNvPr id="7" name="그림 6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59E69C70-173F-094D-B791-F0BD5A559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7511" y="1950152"/>
            <a:ext cx="1179167" cy="14796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5852F09-E996-3C4D-9C57-D3EF0D669E91}"/>
              </a:ext>
            </a:extLst>
          </p:cNvPr>
          <p:cNvSpPr txBox="1"/>
          <p:nvPr/>
        </p:nvSpPr>
        <p:spPr>
          <a:xfrm>
            <a:off x="6467062" y="3588026"/>
            <a:ext cx="33527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아두이노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블루투스 </a:t>
            </a:r>
            <a:r>
              <a:rPr kumimoji="1"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HC-06 DM799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AA81D9-EDDA-8B4D-8CDD-BE51CE7E54B6}"/>
              </a:ext>
            </a:extLst>
          </p:cNvPr>
          <p:cNvSpPr txBox="1"/>
          <p:nvPr/>
        </p:nvSpPr>
        <p:spPr>
          <a:xfrm>
            <a:off x="6577247" y="3975848"/>
            <a:ext cx="31898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kumimoji="1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앱인벤터로</a:t>
            </a: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</a:t>
            </a:r>
            <a:r>
              <a:rPr kumimoji="1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어플</a:t>
            </a: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생성</a:t>
            </a:r>
            <a:endParaRPr kumimoji="1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pPr marL="171450" indent="-171450">
              <a:buFontTx/>
              <a:buChar char="-"/>
            </a:pPr>
            <a:r>
              <a:rPr kumimoji="1" lang="ko-KR" alt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기등록된</a:t>
            </a: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 전화번호로 전화 걸기</a:t>
            </a:r>
            <a:endParaRPr kumimoji="1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  <a:p>
            <a:pPr marL="171450" indent="-171450">
              <a:buFontTx/>
              <a:buChar char="-"/>
            </a:pPr>
            <a:r>
              <a:rPr kumimoji="1"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음악 재생</a:t>
            </a:r>
            <a:endParaRPr kumimoji="1"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Dotum" panose="020B0600000101010101" pitchFamily="34" charset="-127"/>
              <a:ea typeface="Dotum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981CC8-A8F7-F340-B667-27532AFCA44E}"/>
              </a:ext>
            </a:extLst>
          </p:cNvPr>
          <p:cNvSpPr txBox="1"/>
          <p:nvPr/>
        </p:nvSpPr>
        <p:spPr>
          <a:xfrm>
            <a:off x="7784993" y="276423"/>
            <a:ext cx="16727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/>
                </a:solidFill>
              </a:rPr>
              <a:t>Concept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</a:rPr>
              <a:t>&amp;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</a:rPr>
              <a:t>Research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E8854A-8DFB-9943-B834-F52EBDCF55E7}"/>
              </a:ext>
            </a:extLst>
          </p:cNvPr>
          <p:cNvSpPr txBox="1"/>
          <p:nvPr/>
        </p:nvSpPr>
        <p:spPr>
          <a:xfrm>
            <a:off x="10275075" y="184090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>
                <a:solidFill>
                  <a:schemeClr val="bg1"/>
                </a:solidFill>
              </a:rPr>
              <a:t>Design</a:t>
            </a:r>
            <a:endParaRPr kumimoji="1" lang="ko-Kore-KR" altLang="en-US" sz="2000" b="1" dirty="0">
              <a:solidFill>
                <a:schemeClr val="bg1"/>
              </a:solidFill>
            </a:endParaRPr>
          </a:p>
        </p:txBody>
      </p:sp>
      <p:cxnSp>
        <p:nvCxnSpPr>
          <p:cNvPr id="27" name="직선 연결선[R] 26">
            <a:extLst>
              <a:ext uri="{FF2B5EF4-FFF2-40B4-BE49-F238E27FC236}">
                <a16:creationId xmlns:a16="http://schemas.microsoft.com/office/drawing/2014/main" id="{A50C0F2E-C6CA-CA48-AE75-D1440E1B72B9}"/>
              </a:ext>
            </a:extLst>
          </p:cNvPr>
          <p:cNvCxnSpPr>
            <a:cxnSpLocks/>
          </p:cNvCxnSpPr>
          <p:nvPr/>
        </p:nvCxnSpPr>
        <p:spPr>
          <a:xfrm>
            <a:off x="10323444" y="584200"/>
            <a:ext cx="808383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AA8C883-9F89-0C4E-8CEA-266A2E0B9BB9}"/>
              </a:ext>
            </a:extLst>
          </p:cNvPr>
          <p:cNvSpPr txBox="1"/>
          <p:nvPr/>
        </p:nvSpPr>
        <p:spPr>
          <a:xfrm>
            <a:off x="11169598" y="271936"/>
            <a:ext cx="8832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Task Flow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50C4C4-878B-E249-8A11-4208496CCFC2}"/>
              </a:ext>
            </a:extLst>
          </p:cNvPr>
          <p:cNvSpPr txBox="1"/>
          <p:nvPr/>
        </p:nvSpPr>
        <p:spPr>
          <a:xfrm>
            <a:off x="9579339" y="276423"/>
            <a:ext cx="500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Idea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8933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C3D9D16-8AC5-4545-A846-D7BB0301ED9C}"/>
              </a:ext>
            </a:extLst>
          </p:cNvPr>
          <p:cNvSpPr txBox="1"/>
          <p:nvPr/>
        </p:nvSpPr>
        <p:spPr>
          <a:xfrm>
            <a:off x="0" y="89096"/>
            <a:ext cx="2763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3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Safe Driving Helper</a:t>
            </a:r>
            <a:endParaRPr lang="ko-KR" altLang="en-US" sz="1400" b="1" spc="3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graphicFrame>
        <p:nvGraphicFramePr>
          <p:cNvPr id="14" name="표 3">
            <a:extLst>
              <a:ext uri="{FF2B5EF4-FFF2-40B4-BE49-F238E27FC236}">
                <a16:creationId xmlns:a16="http://schemas.microsoft.com/office/drawing/2014/main" id="{BE7F28C3-E1E9-AA4C-A34D-715C58B9B5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184650"/>
              </p:ext>
            </p:extLst>
          </p:nvPr>
        </p:nvGraphicFramePr>
        <p:xfrm>
          <a:off x="143740" y="1275182"/>
          <a:ext cx="11772000" cy="4705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2000">
                  <a:extLst>
                    <a:ext uri="{9D8B030D-6E8A-4147-A177-3AD203B41FA5}">
                      <a16:colId xmlns:a16="http://schemas.microsoft.com/office/drawing/2014/main" val="2354943105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006343216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873741378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737687747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2775481961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837512343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440855874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67508135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897541464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347698109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082084502"/>
                    </a:ext>
                  </a:extLst>
                </a:gridCol>
              </a:tblGrid>
              <a:tr h="396000">
                <a:tc>
                  <a:txBody>
                    <a:bodyPr/>
                    <a:lstStyle/>
                    <a:p>
                      <a:pPr algn="ctr"/>
                      <a:endParaRPr lang="ko-Kore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10/6-12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10/13</a:t>
                      </a: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-</a:t>
                      </a:r>
                      <a:r>
                        <a:rPr kumimoji="0" lang="en-US" altLang="ko-Kore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19</a:t>
                      </a:r>
                      <a:endParaRPr kumimoji="0" lang="ko-Kore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10/20-26</a:t>
                      </a:r>
                      <a:endParaRPr kumimoji="0" lang="ko-Kore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10/27-11/2</a:t>
                      </a:r>
                      <a:endParaRPr kumimoji="0" lang="ko-Kore-KR" altLang="en-US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11/3-9</a:t>
                      </a:r>
                      <a:endParaRPr kumimoji="0" lang="ko-Kore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11/10-16</a:t>
                      </a:r>
                      <a:endParaRPr kumimoji="0" lang="ko-Kore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11/17-23</a:t>
                      </a:r>
                      <a:endParaRPr kumimoji="0" lang="ko-Kore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11/24-30</a:t>
                      </a:r>
                      <a:endParaRPr kumimoji="0" lang="ko-Kore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12/1-7</a:t>
                      </a:r>
                      <a:endParaRPr kumimoji="0" lang="ko-Kore-KR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ore-KR" sz="1200" dirty="0">
                          <a:solidFill>
                            <a:schemeClr val="bg1"/>
                          </a:solidFill>
                        </a:rPr>
                        <a:t>12/8-4</a:t>
                      </a:r>
                      <a:endParaRPr lang="ko-Kore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155015"/>
                  </a:ext>
                </a:extLst>
              </a:tr>
              <a:tr h="97200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dirty="0">
                          <a:solidFill>
                            <a:schemeClr val="bg1"/>
                          </a:solidFill>
                        </a:rPr>
                        <a:t>Task</a:t>
                      </a:r>
                      <a:endParaRPr lang="ko-Kore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Week 6</a:t>
                      </a:r>
                      <a:endParaRPr kumimoji="0" lang="ko-Kore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Week 7</a:t>
                      </a:r>
                      <a:endParaRPr kumimoji="0" lang="ko-Kore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Week 8</a:t>
                      </a:r>
                      <a:endParaRPr kumimoji="0" lang="ko-Kore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Week 9</a:t>
                      </a:r>
                      <a:endParaRPr kumimoji="0" lang="ko-Kore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Week 10</a:t>
                      </a:r>
                      <a:endParaRPr kumimoji="0" lang="ko-Kore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Week 11</a:t>
                      </a:r>
                      <a:endParaRPr kumimoji="0" lang="ko-Kore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Week 12</a:t>
                      </a:r>
                      <a:endParaRPr kumimoji="0" lang="ko-Kore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Week 13</a:t>
                      </a:r>
                      <a:endParaRPr kumimoji="0" lang="ko-Kore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Week 14</a:t>
                      </a:r>
                      <a:endParaRPr kumimoji="0" lang="ko-Kore-KR" altLang="en-US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ore-KR" sz="1400" dirty="0">
                          <a:solidFill>
                            <a:schemeClr val="bg1"/>
                          </a:solidFill>
                        </a:rPr>
                        <a:t>Week 15</a:t>
                      </a:r>
                      <a:endParaRPr lang="ko-Kore-KR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7443779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프로젝트 구상 및 부품 주문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2523720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solidFill>
                            <a:schemeClr val="bg1"/>
                          </a:solidFill>
                        </a:rPr>
                        <a:t>아두이노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및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</a:rPr>
                        <a:t>라즈베리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코딩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425408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solidFill>
                            <a:schemeClr val="bg1"/>
                          </a:solidFill>
                        </a:rPr>
                        <a:t>부품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조립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169379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err="1">
                          <a:solidFill>
                            <a:schemeClr val="bg1"/>
                          </a:solidFill>
                        </a:rPr>
                        <a:t>앱인벤터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8138114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solidFill>
                            <a:schemeClr val="bg1"/>
                          </a:solidFill>
                        </a:rPr>
                        <a:t>외관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조립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3948135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solidFill>
                            <a:schemeClr val="bg1"/>
                          </a:solidFill>
                        </a:rPr>
                        <a:t>테스트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및 디버깅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89756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프로젝트 마감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527358"/>
                  </a:ext>
                </a:extLst>
              </a:tr>
            </a:tbl>
          </a:graphicData>
        </a:graphic>
      </p:graphicFrame>
      <p:sp>
        <p:nvSpPr>
          <p:cNvPr id="3" name="오각형[P] 2">
            <a:extLst>
              <a:ext uri="{FF2B5EF4-FFF2-40B4-BE49-F238E27FC236}">
                <a16:creationId xmlns:a16="http://schemas.microsoft.com/office/drawing/2014/main" id="{7B87D464-1F74-DB4A-A97F-20C26CEA68D9}"/>
              </a:ext>
            </a:extLst>
          </p:cNvPr>
          <p:cNvSpPr/>
          <p:nvPr/>
        </p:nvSpPr>
        <p:spPr>
          <a:xfrm>
            <a:off x="2934115" y="2862469"/>
            <a:ext cx="3559451" cy="180000"/>
          </a:xfrm>
          <a:prstGeom prst="homePlate">
            <a:avLst/>
          </a:prstGeom>
          <a:solidFill>
            <a:srgbClr val="DAA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오각형[P] 15">
            <a:extLst>
              <a:ext uri="{FF2B5EF4-FFF2-40B4-BE49-F238E27FC236}">
                <a16:creationId xmlns:a16="http://schemas.microsoft.com/office/drawing/2014/main" id="{E3DC2773-6533-A046-A29C-ECA40C21C36B}"/>
              </a:ext>
            </a:extLst>
          </p:cNvPr>
          <p:cNvSpPr/>
          <p:nvPr/>
        </p:nvSpPr>
        <p:spPr>
          <a:xfrm>
            <a:off x="6518829" y="3332921"/>
            <a:ext cx="1816790" cy="180000"/>
          </a:xfrm>
          <a:prstGeom prst="homePlate">
            <a:avLst/>
          </a:prstGeom>
          <a:solidFill>
            <a:srgbClr val="DAA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7" name="오각형[P] 16">
            <a:extLst>
              <a:ext uri="{FF2B5EF4-FFF2-40B4-BE49-F238E27FC236}">
                <a16:creationId xmlns:a16="http://schemas.microsoft.com/office/drawing/2014/main" id="{582345C0-986B-3A40-BCCB-5EDE4424235A}"/>
              </a:ext>
            </a:extLst>
          </p:cNvPr>
          <p:cNvSpPr/>
          <p:nvPr/>
        </p:nvSpPr>
        <p:spPr>
          <a:xfrm>
            <a:off x="7426603" y="3793434"/>
            <a:ext cx="1816790" cy="180000"/>
          </a:xfrm>
          <a:prstGeom prst="homePlate">
            <a:avLst/>
          </a:prstGeom>
          <a:solidFill>
            <a:srgbClr val="CA6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오각형[P] 17">
            <a:extLst>
              <a:ext uri="{FF2B5EF4-FFF2-40B4-BE49-F238E27FC236}">
                <a16:creationId xmlns:a16="http://schemas.microsoft.com/office/drawing/2014/main" id="{C76C0A95-8B71-A249-8CDA-3F72E4A0EBE4}"/>
              </a:ext>
            </a:extLst>
          </p:cNvPr>
          <p:cNvSpPr/>
          <p:nvPr/>
        </p:nvSpPr>
        <p:spPr>
          <a:xfrm>
            <a:off x="8327751" y="4267200"/>
            <a:ext cx="1816790" cy="180000"/>
          </a:xfrm>
          <a:prstGeom prst="homePlate">
            <a:avLst/>
          </a:prstGeom>
          <a:solidFill>
            <a:srgbClr val="CA6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오각형[P] 19">
            <a:extLst>
              <a:ext uri="{FF2B5EF4-FFF2-40B4-BE49-F238E27FC236}">
                <a16:creationId xmlns:a16="http://schemas.microsoft.com/office/drawing/2014/main" id="{8DE3981F-FAEC-1B41-956A-8C7E491261FC}"/>
              </a:ext>
            </a:extLst>
          </p:cNvPr>
          <p:cNvSpPr/>
          <p:nvPr/>
        </p:nvSpPr>
        <p:spPr>
          <a:xfrm>
            <a:off x="9228899" y="4744277"/>
            <a:ext cx="2658302" cy="180000"/>
          </a:xfrm>
          <a:prstGeom prst="homePlate">
            <a:avLst/>
          </a:prstGeom>
          <a:solidFill>
            <a:srgbClr val="6CC4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오각형[P] 20">
            <a:extLst>
              <a:ext uri="{FF2B5EF4-FFF2-40B4-BE49-F238E27FC236}">
                <a16:creationId xmlns:a16="http://schemas.microsoft.com/office/drawing/2014/main" id="{64EE9474-3641-1240-80B1-34A28B1D02B8}"/>
              </a:ext>
            </a:extLst>
          </p:cNvPr>
          <p:cNvSpPr/>
          <p:nvPr/>
        </p:nvSpPr>
        <p:spPr>
          <a:xfrm>
            <a:off x="6520070" y="5208103"/>
            <a:ext cx="5387009" cy="180000"/>
          </a:xfrm>
          <a:prstGeom prst="homePlate">
            <a:avLst/>
          </a:prstGeom>
          <a:solidFill>
            <a:srgbClr val="6CC4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오각형[P] 21">
            <a:extLst>
              <a:ext uri="{FF2B5EF4-FFF2-40B4-BE49-F238E27FC236}">
                <a16:creationId xmlns:a16="http://schemas.microsoft.com/office/drawing/2014/main" id="{40BF3929-B456-5A48-A4D3-DEECE4A59FCE}"/>
              </a:ext>
            </a:extLst>
          </p:cNvPr>
          <p:cNvSpPr/>
          <p:nvPr/>
        </p:nvSpPr>
        <p:spPr>
          <a:xfrm>
            <a:off x="11025809" y="5645425"/>
            <a:ext cx="868017" cy="180000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90079B-E540-AD44-B2A1-A4044376533F}"/>
              </a:ext>
            </a:extLst>
          </p:cNvPr>
          <p:cNvSpPr txBox="1"/>
          <p:nvPr/>
        </p:nvSpPr>
        <p:spPr>
          <a:xfrm>
            <a:off x="7784993" y="276423"/>
            <a:ext cx="16727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bg1"/>
                </a:solidFill>
              </a:rPr>
              <a:t>Concept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</a:rPr>
              <a:t>&amp;</a:t>
            </a:r>
            <a:r>
              <a:rPr kumimoji="1" lang="ko-KR" altLang="en-US" sz="1400" dirty="0">
                <a:solidFill>
                  <a:schemeClr val="bg1"/>
                </a:solidFill>
              </a:rPr>
              <a:t> </a:t>
            </a:r>
            <a:r>
              <a:rPr kumimoji="1" lang="en-US" altLang="ko-KR" sz="1400" dirty="0">
                <a:solidFill>
                  <a:schemeClr val="bg1"/>
                </a:solidFill>
              </a:rPr>
              <a:t>Research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96110625-2B85-A14A-A2F7-FDA22F71B7BC}"/>
              </a:ext>
            </a:extLst>
          </p:cNvPr>
          <p:cNvCxnSpPr>
            <a:cxnSpLocks/>
          </p:cNvCxnSpPr>
          <p:nvPr/>
        </p:nvCxnSpPr>
        <p:spPr>
          <a:xfrm>
            <a:off x="11012557" y="584200"/>
            <a:ext cx="1113183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08D017A-1CE0-4D4D-ADC4-279C649DA070}"/>
              </a:ext>
            </a:extLst>
          </p:cNvPr>
          <p:cNvSpPr txBox="1"/>
          <p:nvPr/>
        </p:nvSpPr>
        <p:spPr>
          <a:xfrm>
            <a:off x="10982415" y="184090"/>
            <a:ext cx="1183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>
                <a:solidFill>
                  <a:schemeClr val="bg1"/>
                </a:solidFill>
              </a:rPr>
              <a:t>Task Flow</a:t>
            </a:r>
            <a:endParaRPr kumimoji="1" lang="ko-Kore-KR" altLang="en-US" sz="20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212A7C-0711-CE43-AA3D-EC21A3585320}"/>
              </a:ext>
            </a:extLst>
          </p:cNvPr>
          <p:cNvSpPr txBox="1"/>
          <p:nvPr/>
        </p:nvSpPr>
        <p:spPr>
          <a:xfrm>
            <a:off x="9579339" y="276423"/>
            <a:ext cx="500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Idea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A3E28F-4977-3D42-9079-08DDFE6F2E90}"/>
              </a:ext>
            </a:extLst>
          </p:cNvPr>
          <p:cNvSpPr txBox="1"/>
          <p:nvPr/>
        </p:nvSpPr>
        <p:spPr>
          <a:xfrm>
            <a:off x="10208815" y="276423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/>
                </a:solidFill>
              </a:rPr>
              <a:t>Design</a:t>
            </a:r>
            <a:endParaRPr kumimoji="1" lang="ko-Kore-KR" altLang="en-US" sz="14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F661387-0B72-544A-BEE2-D8D5E0E2EBDB}"/>
              </a:ext>
            </a:extLst>
          </p:cNvPr>
          <p:cNvSpPr txBox="1"/>
          <p:nvPr/>
        </p:nvSpPr>
        <p:spPr>
          <a:xfrm>
            <a:off x="10458953" y="6180699"/>
            <a:ext cx="1583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/>
                </a:solidFill>
              </a:rPr>
              <a:t>Thank You.</a:t>
            </a:r>
            <a:endParaRPr kumimoji="1" lang="ko-Kore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438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366</Words>
  <Application>Microsoft Macintosh PowerPoint</Application>
  <PresentationFormat>와이드스크린</PresentationFormat>
  <Paragraphs>116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Apple SD Gothic Neo</vt:lpstr>
      <vt:lpstr>Batang</vt:lpstr>
      <vt:lpstr>Dotum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조수연</dc:creator>
  <cp:lastModifiedBy>조수연</cp:lastModifiedBy>
  <cp:revision>4</cp:revision>
  <dcterms:created xsi:type="dcterms:W3CDTF">2021-10-21T03:15:11Z</dcterms:created>
  <dcterms:modified xsi:type="dcterms:W3CDTF">2021-10-27T15:15:00Z</dcterms:modified>
</cp:coreProperties>
</file>

<file path=docProps/thumbnail.jpeg>
</file>